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8" r:id="rId4"/>
    <p:sldId id="262" r:id="rId5"/>
    <p:sldId id="267" r:id="rId6"/>
    <p:sldId id="270" r:id="rId7"/>
    <p:sldId id="268" r:id="rId8"/>
    <p:sldId id="319" r:id="rId9"/>
    <p:sldId id="263" r:id="rId10"/>
    <p:sldId id="264" r:id="rId11"/>
    <p:sldId id="266" r:id="rId12"/>
    <p:sldId id="265" r:id="rId13"/>
    <p:sldId id="269" r:id="rId14"/>
    <p:sldId id="271" r:id="rId15"/>
    <p:sldId id="273" r:id="rId16"/>
    <p:sldId id="320" r:id="rId17"/>
    <p:sldId id="274" r:id="rId18"/>
    <p:sldId id="336" r:id="rId19"/>
    <p:sldId id="272" r:id="rId20"/>
    <p:sldId id="276" r:id="rId21"/>
    <p:sldId id="277" r:id="rId22"/>
    <p:sldId id="275" r:id="rId23"/>
    <p:sldId id="278" r:id="rId24"/>
    <p:sldId id="332" r:id="rId25"/>
    <p:sldId id="279" r:id="rId26"/>
    <p:sldId id="280" r:id="rId27"/>
    <p:sldId id="333" r:id="rId28"/>
    <p:sldId id="335" r:id="rId29"/>
    <p:sldId id="334" r:id="rId30"/>
    <p:sldId id="281" r:id="rId31"/>
    <p:sldId id="282" r:id="rId32"/>
    <p:sldId id="283" r:id="rId33"/>
    <p:sldId id="285" r:id="rId34"/>
    <p:sldId id="286" r:id="rId35"/>
    <p:sldId id="329" r:id="rId36"/>
    <p:sldId id="284" r:id="rId37"/>
    <p:sldId id="287" r:id="rId38"/>
    <p:sldId id="288" r:id="rId39"/>
    <p:sldId id="289" r:id="rId40"/>
    <p:sldId id="290" r:id="rId41"/>
    <p:sldId id="291" r:id="rId42"/>
    <p:sldId id="293" r:id="rId43"/>
    <p:sldId id="294" r:id="rId44"/>
    <p:sldId id="295" r:id="rId45"/>
    <p:sldId id="331" r:id="rId46"/>
    <p:sldId id="296" r:id="rId47"/>
    <p:sldId id="297" r:id="rId48"/>
    <p:sldId id="298" r:id="rId49"/>
    <p:sldId id="299" r:id="rId50"/>
    <p:sldId id="300" r:id="rId51"/>
    <p:sldId id="301" r:id="rId52"/>
    <p:sldId id="327" r:id="rId53"/>
    <p:sldId id="302" r:id="rId54"/>
    <p:sldId id="303" r:id="rId55"/>
    <p:sldId id="304" r:id="rId56"/>
    <p:sldId id="305" r:id="rId57"/>
    <p:sldId id="306" r:id="rId58"/>
    <p:sldId id="307" r:id="rId59"/>
    <p:sldId id="308" r:id="rId60"/>
    <p:sldId id="328" r:id="rId61"/>
    <p:sldId id="309" r:id="rId62"/>
    <p:sldId id="321" r:id="rId63"/>
    <p:sldId id="310" r:id="rId64"/>
    <p:sldId id="311" r:id="rId65"/>
    <p:sldId id="312" r:id="rId66"/>
    <p:sldId id="313" r:id="rId67"/>
    <p:sldId id="325" r:id="rId68"/>
    <p:sldId id="322" r:id="rId69"/>
    <p:sldId id="314" r:id="rId70"/>
    <p:sldId id="315" r:id="rId71"/>
    <p:sldId id="326" r:id="rId72"/>
    <p:sldId id="317" r:id="rId73"/>
    <p:sldId id="318" r:id="rId74"/>
    <p:sldId id="316" r:id="rId75"/>
    <p:sldId id="323" r:id="rId76"/>
    <p:sldId id="330" r:id="rId77"/>
    <p:sldId id="324"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4660"/>
  </p:normalViewPr>
  <p:slideViewPr>
    <p:cSldViewPr snapToGrid="0">
      <p:cViewPr varScale="1">
        <p:scale>
          <a:sx n="116" d="100"/>
          <a:sy n="116" d="100"/>
        </p:scale>
        <p:origin x="34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sv-SE"/>
              <a:t>Klicka här för att ändra format</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sv-SE"/>
              <a:t>Klicka här för att ändra format</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sv-SE"/>
              <a:t>Klicka här för att ändra format</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sv-SE"/>
              <a:t>Klicka här för att ändra format</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sv-SE"/>
              <a:t>Klicka här för att ändra format</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v-SE"/>
              <a:t>Klicka här för att ändra format på bakgrundstexten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sv-SE"/>
              <a:t>Klicka här för att ändra format</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v-SE"/>
              <a:t>Klicka här för att ändra format på bakgrundstexten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sv-SE"/>
              <a:t>Klicka här för att ändra format</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sv-SE"/>
              <a:t>Klicka här för att ändra format</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sv-SE"/>
              <a:t>Klicka här för att ändra format</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chemeClr val="bg2">
                <a:tint val="97000"/>
                <a:hueMod val="92000"/>
                <a:satMod val="169000"/>
                <a:lumMod val="164000"/>
              </a:schemeClr>
            </a:gs>
            <a:gs pos="60000">
              <a:schemeClr val="bg2">
                <a:shade val="96000"/>
                <a:satMod val="120000"/>
                <a:lumMod val="85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4/1/2019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youtu.be/zfMm8djus5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youtu.be/IyLyZmwsBT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youtu.be/XWIT4fJkIdo"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youtu.be/i9AonfOiBe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4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emf"/></Relationships>
</file>

<file path=ppt/slides/_rels/slide4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youtu.be/-5tddmkHQIk"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4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youtu.be/Eod0TAc6VH4"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5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5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youtu.be/hzfY1RNO20I"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youtu.be/DhP9RaFK-lI"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youtu.be/TXtepPL0cTI"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9000">
              <a:schemeClr val="bg2">
                <a:tint val="97000"/>
                <a:hueMod val="92000"/>
                <a:satMod val="169000"/>
                <a:lumMod val="164000"/>
              </a:schemeClr>
            </a:gs>
            <a:gs pos="94000">
              <a:schemeClr val="bg2">
                <a:shade val="96000"/>
                <a:satMod val="120000"/>
                <a:lumMod val="85000"/>
              </a:schemeClr>
            </a:gs>
          </a:gsLst>
          <a:lin ang="6120000" scaled="1"/>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139867" y="2940908"/>
            <a:ext cx="9671220" cy="2998573"/>
          </a:xfrm>
        </p:spPr>
        <p:txBody>
          <a:bodyPr>
            <a:noAutofit/>
          </a:bodyPr>
          <a:lstStyle/>
          <a:p>
            <a:pPr algn="ctr"/>
            <a:r>
              <a:rPr lang="sv-SE" b="1" dirty="0">
                <a:solidFill>
                  <a:srgbClr val="FF0000"/>
                </a:solidFill>
              </a:rPr>
              <a:t/>
            </a:r>
            <a:br>
              <a:rPr lang="sv-SE" b="1" dirty="0">
                <a:solidFill>
                  <a:srgbClr val="FF0000"/>
                </a:solidFill>
              </a:rPr>
            </a:br>
            <a:r>
              <a:rPr lang="sv-SE" b="1" dirty="0">
                <a:solidFill>
                  <a:srgbClr val="FF0000"/>
                </a:solidFill>
              </a:rPr>
              <a:t/>
            </a:r>
            <a:br>
              <a:rPr lang="sv-SE" b="1" dirty="0">
                <a:solidFill>
                  <a:srgbClr val="FF0000"/>
                </a:solidFill>
              </a:rPr>
            </a:br>
            <a:r>
              <a:rPr lang="sv-SE" b="1" dirty="0">
                <a:solidFill>
                  <a:srgbClr val="FF0000"/>
                </a:solidFill>
              </a:rPr>
              <a:t/>
            </a:r>
            <a:br>
              <a:rPr lang="sv-SE" b="1" dirty="0">
                <a:solidFill>
                  <a:srgbClr val="FF0000"/>
                </a:solidFill>
              </a:rPr>
            </a:br>
            <a:r>
              <a:rPr lang="sv-SE" b="1" dirty="0">
                <a:solidFill>
                  <a:srgbClr val="FF0000"/>
                </a:solidFill>
              </a:rPr>
              <a:t>Regelbok Sektion 2, 2019-2020</a:t>
            </a:r>
            <a:br>
              <a:rPr lang="sv-SE" b="1" dirty="0">
                <a:solidFill>
                  <a:srgbClr val="FF0000"/>
                </a:solidFill>
              </a:rPr>
            </a:br>
            <a:r>
              <a:rPr lang="sv-SE" b="1" dirty="0">
                <a:solidFill>
                  <a:srgbClr val="FF0000"/>
                </a:solidFill>
              </a:rPr>
              <a:t>Guide för flygning och bedömning</a:t>
            </a:r>
            <a:r>
              <a:rPr lang="sv-SE" sz="2800" b="1" dirty="0">
                <a:solidFill>
                  <a:srgbClr val="FF0000"/>
                </a:solidFill>
              </a:rPr>
              <a:t/>
            </a:r>
            <a:br>
              <a:rPr lang="sv-SE" sz="2800" b="1" dirty="0">
                <a:solidFill>
                  <a:srgbClr val="FF0000"/>
                </a:solidFill>
              </a:rPr>
            </a:br>
            <a:r>
              <a:rPr lang="sv-SE" sz="2800" b="1" dirty="0">
                <a:solidFill>
                  <a:srgbClr val="FFFF00"/>
                </a:solidFill>
              </a:rPr>
              <a:t>Omfattar</a:t>
            </a:r>
            <a:r>
              <a:rPr lang="sv-SE" b="1" dirty="0">
                <a:solidFill>
                  <a:srgbClr val="FF0000"/>
                </a:solidFill>
              </a:rPr>
              <a:t> </a:t>
            </a:r>
            <a:r>
              <a:rPr lang="sv-SE" sz="2800" b="1" dirty="0">
                <a:solidFill>
                  <a:srgbClr val="FFFF00"/>
                </a:solidFill>
              </a:rPr>
              <a:t>sidorna 14-60 i regelboken.</a:t>
            </a:r>
          </a:p>
        </p:txBody>
      </p:sp>
      <p:sp>
        <p:nvSpPr>
          <p:cNvPr id="3" name="Underrubrik 2"/>
          <p:cNvSpPr>
            <a:spLocks noGrp="1"/>
          </p:cNvSpPr>
          <p:nvPr>
            <p:ph type="subTitle" idx="1"/>
          </p:nvPr>
        </p:nvSpPr>
        <p:spPr>
          <a:xfrm>
            <a:off x="1139867" y="6079524"/>
            <a:ext cx="5898763" cy="420129"/>
          </a:xfrm>
        </p:spPr>
        <p:txBody>
          <a:bodyPr/>
          <a:lstStyle/>
          <a:p>
            <a:r>
              <a:rPr lang="sv-SE" dirty="0"/>
              <a:t>Jörgen Svensson, 2019-01-25</a:t>
            </a:r>
          </a:p>
        </p:txBody>
      </p:sp>
      <p:pic>
        <p:nvPicPr>
          <p:cNvPr id="4" name="Bildobjekt 3"/>
          <p:cNvPicPr>
            <a:picLocks noChangeAspect="1"/>
          </p:cNvPicPr>
          <p:nvPr/>
        </p:nvPicPr>
        <p:blipFill>
          <a:blip r:embed="rId2"/>
          <a:stretch>
            <a:fillRect/>
          </a:stretch>
        </p:blipFill>
        <p:spPr>
          <a:xfrm>
            <a:off x="4089249" y="511136"/>
            <a:ext cx="3865219" cy="2232062"/>
          </a:xfrm>
          <a:prstGeom prst="rect">
            <a:avLst/>
          </a:prstGeom>
        </p:spPr>
      </p:pic>
    </p:spTree>
    <p:extLst>
      <p:ext uri="{BB962C8B-B14F-4D97-AF65-F5344CB8AC3E}">
        <p14:creationId xmlns:p14="http://schemas.microsoft.com/office/powerpoint/2010/main" val="2089006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176480" cy="1507067"/>
          </a:xfrm>
        </p:spPr>
        <p:txBody>
          <a:bodyPr>
            <a:normAutofit/>
          </a:bodyPr>
          <a:lstStyle/>
          <a:p>
            <a:r>
              <a:rPr lang="sv-SE" sz="2800" b="1" dirty="0">
                <a:solidFill>
                  <a:srgbClr val="FF0000"/>
                </a:solidFill>
              </a:rPr>
              <a:t>Sektion 2, Guide för flygning och bedömning</a:t>
            </a:r>
          </a:p>
        </p:txBody>
      </p:sp>
      <p:pic>
        <p:nvPicPr>
          <p:cNvPr id="5" name="Bildobjekt 4"/>
          <p:cNvPicPr>
            <a:picLocks noChangeAspect="1"/>
          </p:cNvPicPr>
          <p:nvPr/>
        </p:nvPicPr>
        <p:blipFill>
          <a:blip r:embed="rId2"/>
          <a:stretch>
            <a:fillRect/>
          </a:stretch>
        </p:blipFill>
        <p:spPr>
          <a:xfrm>
            <a:off x="9784879" y="345154"/>
            <a:ext cx="2205290" cy="1273497"/>
          </a:xfrm>
          <a:prstGeom prst="rect">
            <a:avLst/>
          </a:prstGeom>
        </p:spPr>
      </p:pic>
      <p:pic>
        <p:nvPicPr>
          <p:cNvPr id="8" name="Platshållare för innehåll 7"/>
          <p:cNvPicPr>
            <a:picLocks noGrp="1" noChangeAspect="1"/>
          </p:cNvPicPr>
          <p:nvPr>
            <p:ph idx="1"/>
          </p:nvPr>
        </p:nvPicPr>
        <p:blipFill>
          <a:blip r:embed="rId3"/>
          <a:stretch>
            <a:fillRect/>
          </a:stretch>
        </p:blipFill>
        <p:spPr>
          <a:xfrm>
            <a:off x="488981" y="1537727"/>
            <a:ext cx="3163710" cy="4698061"/>
          </a:xfrm>
          <a:prstGeom prst="rect">
            <a:avLst/>
          </a:prstGeom>
        </p:spPr>
      </p:pic>
      <p:sp>
        <p:nvSpPr>
          <p:cNvPr id="9" name="textruta 8"/>
          <p:cNvSpPr txBox="1"/>
          <p:nvPr/>
        </p:nvSpPr>
        <p:spPr>
          <a:xfrm>
            <a:off x="3790253" y="1537727"/>
            <a:ext cx="8199916" cy="4585871"/>
          </a:xfrm>
          <a:prstGeom prst="rect">
            <a:avLst/>
          </a:prstGeom>
          <a:noFill/>
        </p:spPr>
        <p:txBody>
          <a:bodyPr wrap="square" rtlCol="0" anchor="t">
            <a:spAutoFit/>
          </a:bodyPr>
          <a:lstStyle/>
          <a:p>
            <a:r>
              <a:rPr lang="sv-SE" sz="2800" b="1" dirty="0">
                <a:solidFill>
                  <a:srgbClr val="FFFF00"/>
                </a:solidFill>
              </a:rPr>
              <a:t>	Flygattityd (5.2 sida 19)</a:t>
            </a:r>
          </a:p>
          <a:p>
            <a:pPr marL="342900" indent="-342900">
              <a:buFont typeface="Arial" panose="020B0604020202020204" pitchFamily="34" charset="0"/>
              <a:buChar char="•"/>
            </a:pPr>
            <a:endParaRPr lang="sv-SE" sz="2400" b="1" dirty="0"/>
          </a:p>
          <a:p>
            <a:pPr marL="342900" indent="-342900">
              <a:buFont typeface="Arial" panose="020B0604020202020204" pitchFamily="34" charset="0"/>
              <a:buChar char="•"/>
            </a:pPr>
            <a:r>
              <a:rPr lang="sv-SE" sz="2400" b="1" dirty="0"/>
              <a:t>Vid låg flyghastighet, så måste piloten kompensera denna med en ökad anfallsvinkel. </a:t>
            </a:r>
          </a:p>
          <a:p>
            <a:pPr marL="342900" indent="-342900">
              <a:buFont typeface="Arial" panose="020B0604020202020204" pitchFamily="34" charset="0"/>
              <a:buChar char="•"/>
            </a:pPr>
            <a:r>
              <a:rPr lang="sv-SE" sz="2400" b="1" dirty="0"/>
              <a:t>Annars kommer modellen att börja sjunka och avvika från den horisontella flyglinjen. </a:t>
            </a:r>
          </a:p>
          <a:p>
            <a:pPr marL="342900" indent="-342900">
              <a:buFont typeface="Arial" panose="020B0604020202020204" pitchFamily="34" charset="0"/>
              <a:buChar char="•"/>
            </a:pPr>
            <a:r>
              <a:rPr lang="sv-SE" sz="2400" b="1" dirty="0"/>
              <a:t>Olika flygplanstyper kräver olika kompensering.  </a:t>
            </a:r>
          </a:p>
          <a:p>
            <a:pPr marL="342900" indent="-342900">
              <a:buFont typeface="Arial" panose="020B0604020202020204" pitchFamily="34" charset="0"/>
              <a:buChar char="•"/>
            </a:pPr>
            <a:r>
              <a:rPr lang="sv-SE" sz="2400" b="1" dirty="0"/>
              <a:t>Ju lägre hastighet, ju större kompensering. Inget poängavdrag skall göras för denna avvikelse.</a:t>
            </a:r>
          </a:p>
          <a:p>
            <a:pPr marL="342900" indent="-342900">
              <a:buFont typeface="Arial" panose="020B0604020202020204" pitchFamily="34" charset="0"/>
              <a:buChar char="•"/>
            </a:pPr>
            <a:r>
              <a:rPr lang="sv-SE" sz="2400" b="1" dirty="0"/>
              <a:t>När man bedömer detta, så skall man se flygplanet som en punkt (tyngdpunkten) som rör sig längs flygvägen.</a:t>
            </a:r>
          </a:p>
        </p:txBody>
      </p:sp>
    </p:spTree>
    <p:extLst>
      <p:ext uri="{BB962C8B-B14F-4D97-AF65-F5344CB8AC3E}">
        <p14:creationId xmlns:p14="http://schemas.microsoft.com/office/powerpoint/2010/main" val="337637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176480" cy="1507067"/>
          </a:xfrm>
        </p:spPr>
        <p:txBody>
          <a:bodyPr>
            <a:normAutofit/>
          </a:bodyPr>
          <a:lstStyle/>
          <a:p>
            <a:r>
              <a:rPr lang="sv-SE" sz="2800" b="1" dirty="0">
                <a:solidFill>
                  <a:srgbClr val="FF0000"/>
                </a:solidFill>
              </a:rPr>
              <a:t>Sektion 2, Guide för flygning och bedömning</a:t>
            </a:r>
          </a:p>
        </p:txBody>
      </p:sp>
      <p:pic>
        <p:nvPicPr>
          <p:cNvPr id="5" name="Bildobjekt 4"/>
          <p:cNvPicPr>
            <a:picLocks noChangeAspect="1"/>
          </p:cNvPicPr>
          <p:nvPr/>
        </p:nvPicPr>
        <p:blipFill>
          <a:blip r:embed="rId2"/>
          <a:stretch>
            <a:fillRect/>
          </a:stretch>
        </p:blipFill>
        <p:spPr>
          <a:xfrm>
            <a:off x="9784879" y="345154"/>
            <a:ext cx="2205290" cy="1273497"/>
          </a:xfrm>
          <a:prstGeom prst="rect">
            <a:avLst/>
          </a:prstGeom>
        </p:spPr>
      </p:pic>
      <p:sp>
        <p:nvSpPr>
          <p:cNvPr id="9" name="textruta 8"/>
          <p:cNvSpPr txBox="1"/>
          <p:nvPr/>
        </p:nvSpPr>
        <p:spPr>
          <a:xfrm>
            <a:off x="4102442" y="1294076"/>
            <a:ext cx="4301268" cy="5262979"/>
          </a:xfrm>
          <a:prstGeom prst="rect">
            <a:avLst/>
          </a:prstGeom>
          <a:noFill/>
        </p:spPr>
        <p:txBody>
          <a:bodyPr wrap="square" rtlCol="0" anchor="t">
            <a:spAutoFit/>
          </a:bodyPr>
          <a:lstStyle/>
          <a:p>
            <a:r>
              <a:rPr lang="sv-SE" sz="2400" b="1" dirty="0">
                <a:solidFill>
                  <a:srgbClr val="FFFF00"/>
                </a:solidFill>
              </a:rPr>
              <a:t>Vindkompensering (5.3 sida 20-21)</a:t>
            </a:r>
          </a:p>
          <a:p>
            <a:r>
              <a:rPr lang="sv-SE" sz="2400" b="1" dirty="0"/>
              <a:t>Vid sidvind skall piloten kompensera avdriften så att flyglinjen bibehålls. </a:t>
            </a:r>
          </a:p>
          <a:p>
            <a:r>
              <a:rPr lang="sv-SE" sz="2400" b="1" dirty="0"/>
              <a:t>När man bedömer detta, så skall man se flygplanet som en punkt. Inga poäng avdrag görs för denna vridning upp mot vinden.</a:t>
            </a:r>
          </a:p>
          <a:p>
            <a:endParaRPr lang="sv-SE" sz="2400" b="1" dirty="0"/>
          </a:p>
          <a:p>
            <a:r>
              <a:rPr lang="sv-SE" sz="2400" b="1" dirty="0"/>
              <a:t>Modellen får dock inte luta i rollriktningen. Då görs poängavdrag.</a:t>
            </a:r>
          </a:p>
        </p:txBody>
      </p:sp>
      <p:pic>
        <p:nvPicPr>
          <p:cNvPr id="4" name="Platshållare för innehåll 3"/>
          <p:cNvPicPr>
            <a:picLocks noGrp="1" noChangeAspect="1"/>
          </p:cNvPicPr>
          <p:nvPr>
            <p:ph idx="1"/>
          </p:nvPr>
        </p:nvPicPr>
        <p:blipFill>
          <a:blip r:embed="rId3"/>
          <a:stretch>
            <a:fillRect/>
          </a:stretch>
        </p:blipFill>
        <p:spPr>
          <a:xfrm>
            <a:off x="8403710" y="1934751"/>
            <a:ext cx="3612912" cy="3636055"/>
          </a:xfrm>
          <a:prstGeom prst="rect">
            <a:avLst/>
          </a:prstGeom>
        </p:spPr>
      </p:pic>
      <p:pic>
        <p:nvPicPr>
          <p:cNvPr id="3" name="Bildobjekt 2"/>
          <p:cNvPicPr>
            <a:picLocks noChangeAspect="1"/>
          </p:cNvPicPr>
          <p:nvPr/>
        </p:nvPicPr>
        <p:blipFill>
          <a:blip r:embed="rId4"/>
          <a:stretch>
            <a:fillRect/>
          </a:stretch>
        </p:blipFill>
        <p:spPr>
          <a:xfrm>
            <a:off x="199229" y="1913434"/>
            <a:ext cx="3754331" cy="3657372"/>
          </a:xfrm>
          <a:prstGeom prst="rect">
            <a:avLst/>
          </a:prstGeom>
        </p:spPr>
      </p:pic>
    </p:spTree>
    <p:extLst>
      <p:ext uri="{BB962C8B-B14F-4D97-AF65-F5344CB8AC3E}">
        <p14:creationId xmlns:p14="http://schemas.microsoft.com/office/powerpoint/2010/main" val="2046648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176480" cy="1507067"/>
          </a:xfrm>
        </p:spPr>
        <p:txBody>
          <a:bodyPr>
            <a:normAutofit/>
          </a:bodyPr>
          <a:lstStyle/>
          <a:p>
            <a:r>
              <a:rPr lang="sv-SE" sz="2800" b="1" dirty="0">
                <a:solidFill>
                  <a:srgbClr val="FF0000"/>
                </a:solidFill>
              </a:rPr>
              <a:t>Sektion 2, Guide för flygning och bedömning</a:t>
            </a:r>
          </a:p>
        </p:txBody>
      </p:sp>
      <p:pic>
        <p:nvPicPr>
          <p:cNvPr id="5" name="Bildobjekt 4"/>
          <p:cNvPicPr>
            <a:picLocks noChangeAspect="1"/>
          </p:cNvPicPr>
          <p:nvPr/>
        </p:nvPicPr>
        <p:blipFill>
          <a:blip r:embed="rId2"/>
          <a:stretch>
            <a:fillRect/>
          </a:stretch>
        </p:blipFill>
        <p:spPr>
          <a:xfrm>
            <a:off x="9784879" y="345154"/>
            <a:ext cx="2205290" cy="1273497"/>
          </a:xfrm>
          <a:prstGeom prst="rect">
            <a:avLst/>
          </a:prstGeom>
        </p:spPr>
      </p:pic>
      <p:sp>
        <p:nvSpPr>
          <p:cNvPr id="9" name="textruta 8"/>
          <p:cNvSpPr txBox="1"/>
          <p:nvPr/>
        </p:nvSpPr>
        <p:spPr>
          <a:xfrm>
            <a:off x="4091661" y="1902797"/>
            <a:ext cx="3955837" cy="4955203"/>
          </a:xfrm>
          <a:prstGeom prst="rect">
            <a:avLst/>
          </a:prstGeom>
          <a:noFill/>
        </p:spPr>
        <p:txBody>
          <a:bodyPr wrap="square" rtlCol="0" anchor="t">
            <a:spAutoFit/>
          </a:bodyPr>
          <a:lstStyle/>
          <a:p>
            <a:r>
              <a:rPr lang="sv-SE" sz="2800" b="1" dirty="0">
                <a:solidFill>
                  <a:srgbClr val="FFFF00"/>
                </a:solidFill>
              </a:rPr>
              <a:t>Vindkompensering:</a:t>
            </a:r>
          </a:p>
          <a:p>
            <a:r>
              <a:rPr lang="sv-SE" sz="2400" b="1" dirty="0">
                <a:solidFill>
                  <a:srgbClr val="FFFF00"/>
                </a:solidFill>
              </a:rPr>
              <a:t>(5.3 sida 20-21)</a:t>
            </a:r>
          </a:p>
          <a:p>
            <a:r>
              <a:rPr lang="sv-SE" sz="2400" b="1" dirty="0"/>
              <a:t>Även vertikala manövrer skall vindkompenseras.</a:t>
            </a:r>
          </a:p>
          <a:p>
            <a:endParaRPr lang="sv-SE" sz="2400" b="1" dirty="0"/>
          </a:p>
          <a:p>
            <a:r>
              <a:rPr lang="sv-SE" sz="2400" b="1" dirty="0"/>
              <a:t>Det är endast när modellen är </a:t>
            </a:r>
            <a:r>
              <a:rPr lang="sv-SE" sz="2400" b="1" dirty="0" err="1"/>
              <a:t>utstallad</a:t>
            </a:r>
            <a:r>
              <a:rPr lang="sv-SE" sz="2400" b="1" dirty="0"/>
              <a:t> som detta inte kan göras.</a:t>
            </a:r>
          </a:p>
          <a:p>
            <a:r>
              <a:rPr lang="sv-SE" sz="2400" b="1" dirty="0"/>
              <a:t>Då görs inga poäng-avdrag för denna vindavdrift.</a:t>
            </a:r>
          </a:p>
          <a:p>
            <a:endParaRPr lang="sv-SE" sz="2400" b="1" dirty="0"/>
          </a:p>
          <a:p>
            <a:endParaRPr lang="sv-SE" sz="2400" b="1" dirty="0"/>
          </a:p>
        </p:txBody>
      </p:sp>
      <p:pic>
        <p:nvPicPr>
          <p:cNvPr id="6" name="Bildobjekt 5"/>
          <p:cNvPicPr>
            <a:picLocks noChangeAspect="1"/>
          </p:cNvPicPr>
          <p:nvPr/>
        </p:nvPicPr>
        <p:blipFill>
          <a:blip r:embed="rId3"/>
          <a:stretch>
            <a:fillRect/>
          </a:stretch>
        </p:blipFill>
        <p:spPr>
          <a:xfrm>
            <a:off x="222675" y="2192867"/>
            <a:ext cx="3566642" cy="3741778"/>
          </a:xfrm>
          <a:prstGeom prst="rect">
            <a:avLst/>
          </a:prstGeom>
        </p:spPr>
      </p:pic>
      <p:pic>
        <p:nvPicPr>
          <p:cNvPr id="10" name="Bildobjekt 9"/>
          <p:cNvPicPr>
            <a:picLocks noChangeAspect="1"/>
          </p:cNvPicPr>
          <p:nvPr/>
        </p:nvPicPr>
        <p:blipFill>
          <a:blip r:embed="rId4"/>
          <a:stretch>
            <a:fillRect/>
          </a:stretch>
        </p:blipFill>
        <p:spPr>
          <a:xfrm>
            <a:off x="8215533" y="2192867"/>
            <a:ext cx="3566642" cy="3765456"/>
          </a:xfrm>
          <a:prstGeom prst="rect">
            <a:avLst/>
          </a:prstGeom>
        </p:spPr>
      </p:pic>
    </p:spTree>
    <p:extLst>
      <p:ext uri="{BB962C8B-B14F-4D97-AF65-F5344CB8AC3E}">
        <p14:creationId xmlns:p14="http://schemas.microsoft.com/office/powerpoint/2010/main" val="1207964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337751" y="930877"/>
            <a:ext cx="11557687" cy="5684108"/>
          </a:xfrm>
        </p:spPr>
        <p:txBody>
          <a:bodyPr>
            <a:normAutofit/>
          </a:bodyPr>
          <a:lstStyle/>
          <a:p>
            <a:r>
              <a:rPr lang="sv-SE" sz="2800" b="1" dirty="0">
                <a:solidFill>
                  <a:srgbClr val="FFFF00"/>
                </a:solidFill>
              </a:rPr>
              <a:t>Obligatoriska nollor. (6.3 Sida 24)</a:t>
            </a:r>
          </a:p>
          <a:p>
            <a:r>
              <a:rPr lang="sv-SE" sz="2400" b="1" dirty="0">
                <a:solidFill>
                  <a:schemeClr val="tx1"/>
                </a:solidFill>
              </a:rPr>
              <a:t>Om manövern avviker från den manöver som beskrivs på programbladet. </a:t>
            </a:r>
          </a:p>
          <a:p>
            <a:r>
              <a:rPr lang="sv-SE" sz="2400" b="1" dirty="0">
                <a:solidFill>
                  <a:schemeClr val="tx1"/>
                </a:solidFill>
              </a:rPr>
              <a:t>Om piloten hoppar över delar av eller hela manöver helt.</a:t>
            </a:r>
          </a:p>
          <a:p>
            <a:r>
              <a:rPr lang="sv-SE" sz="2400" b="1" dirty="0">
                <a:solidFill>
                  <a:schemeClr val="tx1"/>
                </a:solidFill>
              </a:rPr>
              <a:t>Om man lägger till något element i manövern. </a:t>
            </a:r>
          </a:p>
          <a:p>
            <a:r>
              <a:rPr lang="sv-SE" sz="2400" b="1" dirty="0">
                <a:solidFill>
                  <a:schemeClr val="tx1"/>
                </a:solidFill>
              </a:rPr>
              <a:t>Då man flyger i fel riktning på X-axeln. Riktning på Y-axeln är valfri, men avslutningen på manövern, kan kräva en viss roll/sväng riktning.</a:t>
            </a:r>
          </a:p>
          <a:p>
            <a:r>
              <a:rPr lang="sv-SE" sz="2400" b="1" dirty="0">
                <a:solidFill>
                  <a:schemeClr val="tx1"/>
                </a:solidFill>
              </a:rPr>
              <a:t>Vid ackumulerat vinkelfel på mer än 90 grader, summerat på alla axlar.</a:t>
            </a:r>
          </a:p>
          <a:p>
            <a:r>
              <a:rPr lang="sv-SE" sz="2400" b="1" dirty="0">
                <a:solidFill>
                  <a:schemeClr val="tx1"/>
                </a:solidFill>
              </a:rPr>
              <a:t>Kvickroll och spinn utan tydlig stall och autorotation.</a:t>
            </a:r>
          </a:p>
          <a:p>
            <a:r>
              <a:rPr lang="sv-SE" sz="2400" b="1" dirty="0">
                <a:solidFill>
                  <a:schemeClr val="tx1"/>
                </a:solidFill>
              </a:rPr>
              <a:t>När någon del av en manöver flygs utanför säkerhetslinjen</a:t>
            </a:r>
            <a:r>
              <a:rPr lang="sv-SE" sz="2400" b="1" dirty="0" smtClean="0">
                <a:solidFill>
                  <a:schemeClr val="tx1"/>
                </a:solidFill>
              </a:rPr>
              <a:t>.</a:t>
            </a:r>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290201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176480" cy="1507067"/>
          </a:xfrm>
        </p:spPr>
        <p:txBody>
          <a:bodyPr>
            <a:normAutofit/>
          </a:bodyPr>
          <a:lstStyle/>
          <a:p>
            <a:r>
              <a:rPr lang="sv-SE" sz="2800" b="1" dirty="0">
                <a:solidFill>
                  <a:srgbClr val="FF0000"/>
                </a:solidFill>
              </a:rPr>
              <a:t>Sektion 2, Guide för flygning och bedömning</a:t>
            </a:r>
          </a:p>
        </p:txBody>
      </p:sp>
      <p:pic>
        <p:nvPicPr>
          <p:cNvPr id="5" name="Bildobjekt 4"/>
          <p:cNvPicPr>
            <a:picLocks noChangeAspect="1"/>
          </p:cNvPicPr>
          <p:nvPr/>
        </p:nvPicPr>
        <p:blipFill>
          <a:blip r:embed="rId2"/>
          <a:stretch>
            <a:fillRect/>
          </a:stretch>
        </p:blipFill>
        <p:spPr>
          <a:xfrm>
            <a:off x="9784879" y="345154"/>
            <a:ext cx="2205290" cy="1273497"/>
          </a:xfrm>
          <a:prstGeom prst="rect">
            <a:avLst/>
          </a:prstGeom>
        </p:spPr>
      </p:pic>
      <p:sp>
        <p:nvSpPr>
          <p:cNvPr id="9" name="textruta 8"/>
          <p:cNvSpPr txBox="1"/>
          <p:nvPr/>
        </p:nvSpPr>
        <p:spPr>
          <a:xfrm>
            <a:off x="5733534" y="1735435"/>
            <a:ext cx="6326661" cy="4893647"/>
          </a:xfrm>
          <a:prstGeom prst="rect">
            <a:avLst/>
          </a:prstGeom>
          <a:noFill/>
        </p:spPr>
        <p:txBody>
          <a:bodyPr wrap="square" rtlCol="0" anchor="t">
            <a:spAutoFit/>
          </a:bodyPr>
          <a:lstStyle/>
          <a:p>
            <a:r>
              <a:rPr lang="sv-SE" sz="2400" b="1" dirty="0" err="1">
                <a:solidFill>
                  <a:srgbClr val="FFFF00"/>
                </a:solidFill>
              </a:rPr>
              <a:t>Corrective</a:t>
            </a:r>
            <a:r>
              <a:rPr lang="sv-SE" sz="2400" b="1" dirty="0">
                <a:solidFill>
                  <a:srgbClr val="FFFF00"/>
                </a:solidFill>
              </a:rPr>
              <a:t> manöver (6.3.2 sida 25)</a:t>
            </a:r>
          </a:p>
          <a:p>
            <a:r>
              <a:rPr lang="sv-SE" sz="2400" b="1" dirty="0"/>
              <a:t>Den korrigerande manövern får endast bestå av en sväng på maximalt 270 grader och/eller en roll på 180 grader eller mindre. </a:t>
            </a:r>
          </a:p>
          <a:p>
            <a:r>
              <a:rPr lang="sv-SE" sz="2400" b="1" dirty="0"/>
              <a:t>När man gör detta, så nollas endast den felaktiga manövern. Detta måste göras innan nästa manöver påbörjas. Man får ett avbrott (break </a:t>
            </a:r>
            <a:r>
              <a:rPr lang="sv-SE" sz="2400" b="1" dirty="0" err="1"/>
              <a:t>penalty</a:t>
            </a:r>
            <a:r>
              <a:rPr lang="sv-SE" sz="2400" b="1" dirty="0"/>
              <a:t>) som straff.</a:t>
            </a:r>
          </a:p>
          <a:p>
            <a:endParaRPr lang="sv-SE" sz="2400" b="1" dirty="0"/>
          </a:p>
          <a:p>
            <a:r>
              <a:rPr lang="sv-SE" sz="2400" b="1" dirty="0">
                <a:solidFill>
                  <a:srgbClr val="FFC000"/>
                </a:solidFill>
              </a:rPr>
              <a:t>Kan man inte återta flygriktningen med en korrigerande manöver, så blir det i stället ett ”break”. </a:t>
            </a:r>
            <a:endParaRPr lang="sv-SE" sz="2800" b="1" dirty="0">
              <a:solidFill>
                <a:srgbClr val="FFC000"/>
              </a:solidFill>
            </a:endParaRPr>
          </a:p>
        </p:txBody>
      </p:sp>
      <p:pic>
        <p:nvPicPr>
          <p:cNvPr id="7" name="Platshållare för innehåll 6"/>
          <p:cNvPicPr>
            <a:picLocks noGrp="1" noChangeAspect="1"/>
          </p:cNvPicPr>
          <p:nvPr>
            <p:ph idx="1"/>
          </p:nvPr>
        </p:nvPicPr>
        <p:blipFill>
          <a:blip r:embed="rId3"/>
          <a:stretch>
            <a:fillRect/>
          </a:stretch>
        </p:blipFill>
        <p:spPr>
          <a:xfrm>
            <a:off x="220019" y="1845276"/>
            <a:ext cx="5421126" cy="4387118"/>
          </a:xfrm>
          <a:prstGeom prst="rect">
            <a:avLst/>
          </a:prstGeom>
        </p:spPr>
      </p:pic>
    </p:spTree>
    <p:extLst>
      <p:ext uri="{BB962C8B-B14F-4D97-AF65-F5344CB8AC3E}">
        <p14:creationId xmlns:p14="http://schemas.microsoft.com/office/powerpoint/2010/main" val="1251906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176480" cy="1507067"/>
          </a:xfrm>
        </p:spPr>
        <p:txBody>
          <a:bodyPr>
            <a:normAutofit/>
          </a:bodyPr>
          <a:lstStyle/>
          <a:p>
            <a:r>
              <a:rPr lang="sv-SE" sz="2800" b="1" dirty="0">
                <a:solidFill>
                  <a:srgbClr val="FF0000"/>
                </a:solidFill>
              </a:rPr>
              <a:t>Sektion 2, Guide för flygning och bedömning</a:t>
            </a:r>
          </a:p>
        </p:txBody>
      </p:sp>
      <p:pic>
        <p:nvPicPr>
          <p:cNvPr id="5" name="Bildobjekt 4"/>
          <p:cNvPicPr>
            <a:picLocks noChangeAspect="1"/>
          </p:cNvPicPr>
          <p:nvPr/>
        </p:nvPicPr>
        <p:blipFill>
          <a:blip r:embed="rId2"/>
          <a:stretch>
            <a:fillRect/>
          </a:stretch>
        </p:blipFill>
        <p:spPr>
          <a:xfrm>
            <a:off x="9784879" y="345154"/>
            <a:ext cx="2205290" cy="1273497"/>
          </a:xfrm>
          <a:prstGeom prst="rect">
            <a:avLst/>
          </a:prstGeom>
        </p:spPr>
      </p:pic>
      <p:sp>
        <p:nvSpPr>
          <p:cNvPr id="9" name="textruta 8"/>
          <p:cNvSpPr txBox="1"/>
          <p:nvPr/>
        </p:nvSpPr>
        <p:spPr>
          <a:xfrm>
            <a:off x="6474940" y="1553601"/>
            <a:ext cx="5313405" cy="4524315"/>
          </a:xfrm>
          <a:prstGeom prst="rect">
            <a:avLst/>
          </a:prstGeom>
          <a:noFill/>
        </p:spPr>
        <p:txBody>
          <a:bodyPr wrap="square" rtlCol="0">
            <a:spAutoFit/>
          </a:bodyPr>
          <a:lstStyle/>
          <a:p>
            <a:r>
              <a:rPr lang="sv-SE" sz="2400" b="1" dirty="0">
                <a:solidFill>
                  <a:srgbClr val="FFFF00"/>
                </a:solidFill>
              </a:rPr>
              <a:t>Break (6.3.2 sida 26)</a:t>
            </a:r>
          </a:p>
          <a:p>
            <a:r>
              <a:rPr lang="sv-SE" sz="2400" b="1" dirty="0"/>
              <a:t>Kan man inte återta flygriktningen med en korrigerande manöver, så blir det i stället ett ”break”. </a:t>
            </a:r>
          </a:p>
          <a:p>
            <a:endParaRPr lang="sv-SE" sz="2400" b="1" dirty="0"/>
          </a:p>
          <a:p>
            <a:r>
              <a:rPr lang="sv-SE" sz="2400" b="1" dirty="0"/>
              <a:t>Piloten eller </a:t>
            </a:r>
            <a:r>
              <a:rPr lang="sv-SE" sz="2400" b="1" dirty="0" err="1"/>
              <a:t>callern</a:t>
            </a:r>
            <a:r>
              <a:rPr lang="sv-SE" sz="2400" b="1" dirty="0"/>
              <a:t> skall då tydligt meddela domarna detta.</a:t>
            </a:r>
          </a:p>
          <a:p>
            <a:endParaRPr lang="sv-SE" sz="2400" b="1" dirty="0"/>
          </a:p>
          <a:p>
            <a:r>
              <a:rPr lang="sv-SE" sz="2400" b="1" dirty="0"/>
              <a:t>Piloten återgår till ”</a:t>
            </a:r>
            <a:r>
              <a:rPr lang="sv-SE" sz="2400" b="1" dirty="0" err="1"/>
              <a:t>wingslevel</a:t>
            </a:r>
            <a:r>
              <a:rPr lang="sv-SE" sz="2400" b="1" dirty="0"/>
              <a:t>” och intar utgångspositionen, för att åter kunna flyga </a:t>
            </a:r>
            <a:r>
              <a:rPr lang="sv-SE" sz="2400" b="1" dirty="0">
                <a:solidFill>
                  <a:srgbClr val="FFC000"/>
                </a:solidFill>
              </a:rPr>
              <a:t>den sist nollade manövern.</a:t>
            </a:r>
            <a:endParaRPr lang="sv-SE" sz="2800" b="1" dirty="0">
              <a:solidFill>
                <a:srgbClr val="FFC000"/>
              </a:solidFill>
            </a:endParaRPr>
          </a:p>
        </p:txBody>
      </p:sp>
      <p:pic>
        <p:nvPicPr>
          <p:cNvPr id="4" name="Bildobjekt 3"/>
          <p:cNvPicPr>
            <a:picLocks noChangeAspect="1"/>
          </p:cNvPicPr>
          <p:nvPr/>
        </p:nvPicPr>
        <p:blipFill>
          <a:blip r:embed="rId3"/>
          <a:stretch>
            <a:fillRect/>
          </a:stretch>
        </p:blipFill>
        <p:spPr>
          <a:xfrm>
            <a:off x="336795" y="1644518"/>
            <a:ext cx="6011156" cy="4711811"/>
          </a:xfrm>
          <a:prstGeom prst="rect">
            <a:avLst/>
          </a:prstGeom>
        </p:spPr>
      </p:pic>
    </p:spTree>
    <p:extLst>
      <p:ext uri="{BB962C8B-B14F-4D97-AF65-F5344CB8AC3E}">
        <p14:creationId xmlns:p14="http://schemas.microsoft.com/office/powerpoint/2010/main" val="367830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176480" cy="1507067"/>
          </a:xfrm>
        </p:spPr>
        <p:txBody>
          <a:bodyPr>
            <a:normAutofit/>
          </a:bodyPr>
          <a:lstStyle/>
          <a:p>
            <a:r>
              <a:rPr lang="sv-SE" sz="2800" b="1" dirty="0">
                <a:solidFill>
                  <a:srgbClr val="FF0000"/>
                </a:solidFill>
              </a:rPr>
              <a:t>Sektion 2, Guide för flygning och bedömning</a:t>
            </a:r>
          </a:p>
        </p:txBody>
      </p:sp>
      <p:pic>
        <p:nvPicPr>
          <p:cNvPr id="5" name="Bildobjekt 4"/>
          <p:cNvPicPr>
            <a:picLocks noChangeAspect="1"/>
          </p:cNvPicPr>
          <p:nvPr/>
        </p:nvPicPr>
        <p:blipFill>
          <a:blip r:embed="rId2"/>
          <a:stretch>
            <a:fillRect/>
          </a:stretch>
        </p:blipFill>
        <p:spPr>
          <a:xfrm>
            <a:off x="9784879" y="345154"/>
            <a:ext cx="2205290" cy="1273497"/>
          </a:xfrm>
          <a:prstGeom prst="rect">
            <a:avLst/>
          </a:prstGeom>
        </p:spPr>
      </p:pic>
      <p:sp>
        <p:nvSpPr>
          <p:cNvPr id="9" name="textruta 8"/>
          <p:cNvSpPr txBox="1"/>
          <p:nvPr/>
        </p:nvSpPr>
        <p:spPr>
          <a:xfrm>
            <a:off x="6425513" y="1343066"/>
            <a:ext cx="5498753" cy="5262979"/>
          </a:xfrm>
          <a:prstGeom prst="rect">
            <a:avLst/>
          </a:prstGeom>
          <a:noFill/>
        </p:spPr>
        <p:txBody>
          <a:bodyPr wrap="square" rtlCol="0">
            <a:spAutoFit/>
          </a:bodyPr>
          <a:lstStyle/>
          <a:p>
            <a:r>
              <a:rPr lang="sv-SE" sz="2400" b="1" dirty="0">
                <a:solidFill>
                  <a:srgbClr val="FFFF00"/>
                </a:solidFill>
              </a:rPr>
              <a:t>Break (6.3.2 sida 26)</a:t>
            </a:r>
          </a:p>
          <a:p>
            <a:r>
              <a:rPr lang="sv-SE" sz="2400" b="1" dirty="0"/>
              <a:t>Innan man påbörjar flygningen igen, så skall man tydligt anmäla detta till domarna.</a:t>
            </a:r>
          </a:p>
          <a:p>
            <a:endParaRPr lang="sv-SE" sz="2400" b="1" dirty="0"/>
          </a:p>
          <a:p>
            <a:r>
              <a:rPr lang="sv-SE" sz="2400" b="1" dirty="0"/>
              <a:t>Flygningen återupptas med att flyga den sista manövern som nollades.</a:t>
            </a:r>
          </a:p>
          <a:p>
            <a:endParaRPr lang="sv-SE" sz="2400" b="1" dirty="0"/>
          </a:p>
          <a:p>
            <a:r>
              <a:rPr lang="sv-SE" sz="2400" b="1" dirty="0"/>
              <a:t>Därefter så poängsätts resterande manövrar i sekvensen. </a:t>
            </a:r>
          </a:p>
          <a:p>
            <a:endParaRPr lang="sv-SE" sz="2400" b="1" dirty="0"/>
          </a:p>
          <a:p>
            <a:r>
              <a:rPr lang="sv-SE" sz="2400" b="1" dirty="0"/>
              <a:t>Man får dessutom ett avbrotts straff (break </a:t>
            </a:r>
            <a:r>
              <a:rPr lang="sv-SE" sz="2400" b="1" dirty="0" err="1"/>
              <a:t>penalty</a:t>
            </a:r>
            <a:r>
              <a:rPr lang="sv-SE" sz="2400" b="1" dirty="0"/>
              <a:t>).</a:t>
            </a:r>
            <a:endParaRPr lang="sv-SE" sz="2800" b="1" dirty="0">
              <a:solidFill>
                <a:srgbClr val="FFFF00"/>
              </a:solidFill>
            </a:endParaRPr>
          </a:p>
        </p:txBody>
      </p:sp>
      <p:pic>
        <p:nvPicPr>
          <p:cNvPr id="4" name="Bildobjekt 3"/>
          <p:cNvPicPr>
            <a:picLocks noChangeAspect="1"/>
          </p:cNvPicPr>
          <p:nvPr/>
        </p:nvPicPr>
        <p:blipFill>
          <a:blip r:embed="rId3"/>
          <a:stretch>
            <a:fillRect/>
          </a:stretch>
        </p:blipFill>
        <p:spPr>
          <a:xfrm>
            <a:off x="320320" y="1618651"/>
            <a:ext cx="6011156" cy="4711811"/>
          </a:xfrm>
          <a:prstGeom prst="rect">
            <a:avLst/>
          </a:prstGeom>
        </p:spPr>
      </p:pic>
    </p:spTree>
    <p:extLst>
      <p:ext uri="{BB962C8B-B14F-4D97-AF65-F5344CB8AC3E}">
        <p14:creationId xmlns:p14="http://schemas.microsoft.com/office/powerpoint/2010/main" val="1077893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176480" cy="1507067"/>
          </a:xfrm>
        </p:spPr>
        <p:txBody>
          <a:bodyPr>
            <a:normAutofit/>
          </a:bodyPr>
          <a:lstStyle/>
          <a:p>
            <a:r>
              <a:rPr lang="sv-SE" sz="2800" b="1" dirty="0">
                <a:solidFill>
                  <a:srgbClr val="FF0000"/>
                </a:solidFill>
              </a:rPr>
              <a:t>Sektion 2, Guide för flygning och bedömning</a:t>
            </a:r>
          </a:p>
        </p:txBody>
      </p:sp>
      <p:pic>
        <p:nvPicPr>
          <p:cNvPr id="5" name="Bildobjekt 4"/>
          <p:cNvPicPr>
            <a:picLocks noChangeAspect="1"/>
          </p:cNvPicPr>
          <p:nvPr/>
        </p:nvPicPr>
        <p:blipFill>
          <a:blip r:embed="rId2"/>
          <a:stretch>
            <a:fillRect/>
          </a:stretch>
        </p:blipFill>
        <p:spPr>
          <a:xfrm>
            <a:off x="9784879" y="345154"/>
            <a:ext cx="2205290" cy="1273497"/>
          </a:xfrm>
          <a:prstGeom prst="rect">
            <a:avLst/>
          </a:prstGeom>
        </p:spPr>
      </p:pic>
      <p:sp>
        <p:nvSpPr>
          <p:cNvPr id="9" name="textruta 8"/>
          <p:cNvSpPr txBox="1"/>
          <p:nvPr/>
        </p:nvSpPr>
        <p:spPr>
          <a:xfrm>
            <a:off x="4987294" y="1363571"/>
            <a:ext cx="6718674" cy="5755422"/>
          </a:xfrm>
          <a:prstGeom prst="rect">
            <a:avLst/>
          </a:prstGeom>
          <a:noFill/>
        </p:spPr>
        <p:txBody>
          <a:bodyPr wrap="square" rtlCol="0">
            <a:spAutoFit/>
          </a:bodyPr>
          <a:lstStyle/>
          <a:p>
            <a:r>
              <a:rPr lang="sv-SE" sz="2800" b="1" dirty="0">
                <a:solidFill>
                  <a:srgbClr val="FFFF00"/>
                </a:solidFill>
              </a:rPr>
              <a:t>Break (6.3.2 sida 25)</a:t>
            </a:r>
          </a:p>
          <a:p>
            <a:endParaRPr lang="sv-SE" sz="2400" b="1" dirty="0"/>
          </a:p>
          <a:p>
            <a:r>
              <a:rPr lang="sv-SE" sz="2400" b="1" dirty="0"/>
              <a:t>Avbrotts straffet storlek är beroende på klassen man flyger i.</a:t>
            </a:r>
          </a:p>
          <a:p>
            <a:endParaRPr lang="sv-SE" sz="2400" b="1" dirty="0"/>
          </a:p>
          <a:p>
            <a:r>
              <a:rPr lang="sv-SE" sz="2400" b="1" dirty="0"/>
              <a:t>Ett avbrott som orsakas av säkerhet, väder, för att undvika kollision, eller har beordrats av domare eller CD ger inget straff.</a:t>
            </a:r>
          </a:p>
          <a:p>
            <a:endParaRPr lang="sv-SE" sz="2400" b="1" dirty="0"/>
          </a:p>
          <a:p>
            <a:r>
              <a:rPr lang="sv-SE" sz="2400" b="1" dirty="0"/>
              <a:t>Väljer piloten att landa frivilligt eller </a:t>
            </a:r>
            <a:r>
              <a:rPr lang="sv-SE" sz="2400" b="1" dirty="0" err="1"/>
              <a:t>pga</a:t>
            </a:r>
            <a:r>
              <a:rPr lang="sv-SE" sz="2400" b="1" dirty="0"/>
              <a:t> motorstopp eller något annat tekniskt problem, så anses inte detta vara ett avbrott. Inget straff utgår. Resterande ej flugna manövrar nollas. </a:t>
            </a:r>
            <a:endParaRPr lang="sv-SE" sz="2800" b="1" dirty="0">
              <a:solidFill>
                <a:srgbClr val="FFFF00"/>
              </a:solidFill>
            </a:endParaRPr>
          </a:p>
          <a:p>
            <a:endParaRPr lang="sv-SE" sz="2800" b="1" dirty="0">
              <a:solidFill>
                <a:srgbClr val="FFFF00"/>
              </a:solidFill>
            </a:endParaRPr>
          </a:p>
        </p:txBody>
      </p:sp>
      <p:pic>
        <p:nvPicPr>
          <p:cNvPr id="3" name="Bildobjekt 2"/>
          <p:cNvPicPr>
            <a:picLocks noChangeAspect="1"/>
          </p:cNvPicPr>
          <p:nvPr/>
        </p:nvPicPr>
        <p:blipFill>
          <a:blip r:embed="rId3"/>
          <a:stretch>
            <a:fillRect/>
          </a:stretch>
        </p:blipFill>
        <p:spPr>
          <a:xfrm>
            <a:off x="126390" y="2199502"/>
            <a:ext cx="4783548" cy="2965622"/>
          </a:xfrm>
          <a:prstGeom prst="rect">
            <a:avLst/>
          </a:prstGeom>
        </p:spPr>
      </p:pic>
    </p:spTree>
    <p:extLst>
      <p:ext uri="{BB962C8B-B14F-4D97-AF65-F5344CB8AC3E}">
        <p14:creationId xmlns:p14="http://schemas.microsoft.com/office/powerpoint/2010/main" val="3254532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990001" y="1878227"/>
            <a:ext cx="9257869" cy="3608172"/>
          </a:xfrm>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endParaRPr lang="sv-SE" sz="3400" b="1" dirty="0" smtClean="0">
              <a:solidFill>
                <a:srgbClr val="FFFF00"/>
              </a:solidFill>
            </a:endParaRPr>
          </a:p>
          <a:p>
            <a:r>
              <a:rPr lang="sv-SE" sz="3400" b="1" dirty="0" smtClean="0">
                <a:solidFill>
                  <a:srgbClr val="FFFF00"/>
                </a:solidFill>
              </a:rPr>
              <a:t>Flight </a:t>
            </a:r>
            <a:r>
              <a:rPr lang="sv-SE" sz="3400" b="1" dirty="0" err="1" smtClean="0">
                <a:solidFill>
                  <a:srgbClr val="FFFF00"/>
                </a:solidFill>
              </a:rPr>
              <a:t>Path</a:t>
            </a:r>
            <a:r>
              <a:rPr lang="sv-SE" sz="3400" b="1" dirty="0" smtClean="0">
                <a:solidFill>
                  <a:srgbClr val="FFFF00"/>
                </a:solidFill>
              </a:rPr>
              <a:t>, Aircraft </a:t>
            </a:r>
            <a:r>
              <a:rPr lang="sv-SE" sz="3400" b="1" dirty="0" err="1" smtClean="0">
                <a:solidFill>
                  <a:srgbClr val="FFFF00"/>
                </a:solidFill>
              </a:rPr>
              <a:t>Attitude</a:t>
            </a:r>
            <a:r>
              <a:rPr lang="sv-SE" sz="3400" b="1" dirty="0" smtClean="0">
                <a:solidFill>
                  <a:srgbClr val="FFFF00"/>
                </a:solidFill>
              </a:rPr>
              <a:t> and </a:t>
            </a:r>
            <a:r>
              <a:rPr lang="sv-SE" sz="3400" b="1" dirty="0" err="1">
                <a:solidFill>
                  <a:srgbClr val="FFFF00"/>
                </a:solidFill>
              </a:rPr>
              <a:t>W</a:t>
            </a:r>
            <a:r>
              <a:rPr lang="sv-SE" sz="3400" b="1" dirty="0" err="1" smtClean="0">
                <a:solidFill>
                  <a:srgbClr val="FFFF00"/>
                </a:solidFill>
              </a:rPr>
              <a:t>ind</a:t>
            </a:r>
            <a:r>
              <a:rPr lang="sv-SE" sz="3400" b="1" dirty="0" smtClean="0">
                <a:solidFill>
                  <a:srgbClr val="FFFF00"/>
                </a:solidFill>
              </a:rPr>
              <a:t> </a:t>
            </a:r>
            <a:r>
              <a:rPr lang="sv-SE" sz="3400" b="1" dirty="0" err="1" smtClean="0">
                <a:solidFill>
                  <a:srgbClr val="FFFF00"/>
                </a:solidFill>
              </a:rPr>
              <a:t>Correction</a:t>
            </a:r>
            <a:endParaRPr lang="sv-SE" sz="3400" b="1" dirty="0" smtClean="0">
              <a:solidFill>
                <a:srgbClr val="FFFF00"/>
              </a:solidFill>
            </a:endParaRPr>
          </a:p>
          <a:p>
            <a:endParaRPr lang="sv-SE" sz="3400" b="1" dirty="0" smtClean="0">
              <a:solidFill>
                <a:srgbClr val="FFFF00"/>
              </a:solidFill>
            </a:endParaRPr>
          </a:p>
          <a:p>
            <a:pPr marL="0" indent="0">
              <a:buNone/>
            </a:pPr>
            <a:r>
              <a:rPr lang="sv-SE" sz="3400" b="1" dirty="0" smtClean="0">
                <a:solidFill>
                  <a:schemeClr val="tx1"/>
                </a:solidFill>
              </a:rPr>
              <a:t>Video från IMAC International.</a:t>
            </a:r>
          </a:p>
          <a:p>
            <a:pPr marL="0" indent="0">
              <a:buNone/>
            </a:pPr>
            <a:r>
              <a:rPr lang="sv-SE" sz="3400" b="1" dirty="0" smtClean="0">
                <a:solidFill>
                  <a:schemeClr val="tx1"/>
                </a:solidFill>
              </a:rPr>
              <a:t>(12 minuter 32 sekunder)</a:t>
            </a:r>
          </a:p>
          <a:p>
            <a:pPr marL="0" indent="0">
              <a:buNone/>
            </a:pPr>
            <a:r>
              <a:rPr lang="sv-SE" sz="3400" b="1" dirty="0" smtClean="0">
                <a:solidFill>
                  <a:srgbClr val="FFFF00"/>
                </a:solidFill>
                <a:hlinkClick r:id="rId2"/>
              </a:rPr>
              <a:t>https</a:t>
            </a:r>
            <a:r>
              <a:rPr lang="sv-SE" sz="3400" b="1" dirty="0">
                <a:solidFill>
                  <a:srgbClr val="FFFF00"/>
                </a:solidFill>
                <a:hlinkClick r:id="rId2"/>
              </a:rPr>
              <a:t>://</a:t>
            </a:r>
            <a:r>
              <a:rPr lang="sv-SE" sz="3400" b="1" dirty="0" smtClean="0">
                <a:solidFill>
                  <a:srgbClr val="FFFF00"/>
                </a:solidFill>
                <a:hlinkClick r:id="rId2"/>
              </a:rPr>
              <a:t>youtu.be/zfMm8djus5I</a:t>
            </a:r>
            <a:endParaRPr lang="sv-SE" sz="3400" b="1" dirty="0" smtClean="0">
              <a:solidFill>
                <a:srgbClr val="FFFF00"/>
              </a:solidFill>
            </a:endParaRPr>
          </a:p>
          <a:p>
            <a:pPr marL="0" indent="0">
              <a:buNone/>
            </a:pPr>
            <a:endParaRPr lang="sv-SE" sz="3400" b="1" dirty="0" smtClean="0">
              <a:solidFill>
                <a:srgbClr val="FFFF00"/>
              </a:solidFill>
            </a:endParaRPr>
          </a:p>
          <a:p>
            <a:pPr marL="0" indent="0">
              <a:buNone/>
            </a:pPr>
            <a:endParaRPr lang="sv-SE" sz="3400" b="1" dirty="0">
              <a:solidFill>
                <a:srgbClr val="FFFF00"/>
              </a:solidFill>
            </a:endParaRPr>
          </a:p>
        </p:txBody>
      </p:sp>
      <p:pic>
        <p:nvPicPr>
          <p:cNvPr id="5" name="Bildobjekt 4"/>
          <p:cNvPicPr>
            <a:picLocks noChangeAspect="1"/>
          </p:cNvPicPr>
          <p:nvPr/>
        </p:nvPicPr>
        <p:blipFill>
          <a:blip r:embed="rId3"/>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184437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4426696" y="1021492"/>
            <a:ext cx="7545860" cy="5886821"/>
          </a:xfrm>
        </p:spPr>
        <p:txBody>
          <a:bodyPr>
            <a:normAutofit fontScale="85000" lnSpcReduction="20000"/>
          </a:bodyPr>
          <a:lstStyle/>
          <a:p>
            <a:endParaRPr lang="sv-SE" sz="3200" b="1" dirty="0">
              <a:solidFill>
                <a:srgbClr val="FFFF00"/>
              </a:solidFill>
            </a:endParaRPr>
          </a:p>
          <a:p>
            <a:r>
              <a:rPr lang="sv-SE" sz="3000" b="1" dirty="0">
                <a:solidFill>
                  <a:srgbClr val="FFFF00"/>
                </a:solidFill>
              </a:rPr>
              <a:t>Linjer (7.1 sida 27)</a:t>
            </a:r>
          </a:p>
          <a:p>
            <a:r>
              <a:rPr lang="sv-SE" sz="2800" b="1" dirty="0">
                <a:solidFill>
                  <a:schemeClr val="tx1"/>
                </a:solidFill>
              </a:rPr>
              <a:t>Alla linjer bedöms i förhållande till horisonten.</a:t>
            </a:r>
          </a:p>
          <a:p>
            <a:r>
              <a:rPr lang="sv-SE" sz="2800" b="1" dirty="0">
                <a:solidFill>
                  <a:schemeClr val="tx1"/>
                </a:solidFill>
              </a:rPr>
              <a:t>Alla manövrar börjar och slutar med en horisontal tydlig linje. Längden på denna skall vara minst en flygplanslängd.</a:t>
            </a:r>
          </a:p>
          <a:p>
            <a:r>
              <a:rPr lang="sv-SE" sz="2800" b="1" dirty="0">
                <a:solidFill>
                  <a:schemeClr val="tx1"/>
                </a:solidFill>
              </a:rPr>
              <a:t>Saknas linje mellan två manövrar, så skall en poäng dras från vardera manöver.</a:t>
            </a:r>
          </a:p>
          <a:p>
            <a:r>
              <a:rPr lang="sv-SE" sz="2800" b="1" dirty="0">
                <a:solidFill>
                  <a:schemeClr val="tx1"/>
                </a:solidFill>
              </a:rPr>
              <a:t>Undantaget från några manövrar i familj 7 (loopar och åttor och delar av familj 3 (3-, 4- och 8-hörningar), så får alla linjer inom manövrar vara olika.</a:t>
            </a:r>
          </a:p>
          <a:p>
            <a:r>
              <a:rPr lang="sv-SE" sz="2800" b="1" dirty="0">
                <a:solidFill>
                  <a:schemeClr val="tx1"/>
                </a:solidFill>
              </a:rPr>
              <a:t>När en roll placeras på en linje i en manöver, så skall linjen före och efter denna var lika långa. Detta gäller ej när en roll följer direkt efter ett spinnmoment.</a:t>
            </a:r>
          </a:p>
          <a:p>
            <a:endParaRPr lang="sv-SE" b="1" dirty="0">
              <a:solidFill>
                <a:schemeClr val="tx1"/>
              </a:solidFill>
            </a:endParaRPr>
          </a:p>
          <a:p>
            <a:endParaRPr lang="sv-SE"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4" name="Bildobjekt 3"/>
          <p:cNvPicPr>
            <a:picLocks noChangeAspect="1"/>
          </p:cNvPicPr>
          <p:nvPr/>
        </p:nvPicPr>
        <p:blipFill>
          <a:blip r:embed="rId3"/>
          <a:stretch>
            <a:fillRect/>
          </a:stretch>
        </p:blipFill>
        <p:spPr>
          <a:xfrm>
            <a:off x="306723" y="1618651"/>
            <a:ext cx="4119973" cy="4794908"/>
          </a:xfrm>
          <a:prstGeom prst="rect">
            <a:avLst/>
          </a:prstGeom>
        </p:spPr>
      </p:pic>
    </p:spTree>
    <p:extLst>
      <p:ext uri="{BB962C8B-B14F-4D97-AF65-F5344CB8AC3E}">
        <p14:creationId xmlns:p14="http://schemas.microsoft.com/office/powerpoint/2010/main" val="66919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684212" y="1293341"/>
            <a:ext cx="11211226" cy="5123935"/>
          </a:xfrm>
        </p:spPr>
        <p:txBody>
          <a:bodyPr>
            <a:normAutofit fontScale="85000" lnSpcReduction="10000"/>
          </a:bodyPr>
          <a:lstStyle/>
          <a:p>
            <a:r>
              <a:rPr lang="sv-SE" sz="3000" b="1" dirty="0">
                <a:solidFill>
                  <a:srgbClr val="FFFF00"/>
                </a:solidFill>
              </a:rPr>
              <a:t>Syfte med sektion 2 (sida 14)</a:t>
            </a:r>
          </a:p>
          <a:p>
            <a:r>
              <a:rPr lang="sv-SE" sz="2600" b="1" dirty="0">
                <a:solidFill>
                  <a:schemeClr val="tx1"/>
                </a:solidFill>
              </a:rPr>
              <a:t>Ge tydlig beskrivning hur varje typ av manöver skall flygas och bedömas.</a:t>
            </a:r>
          </a:p>
          <a:p>
            <a:endParaRPr lang="sv-SE" sz="2400" b="1" dirty="0">
              <a:solidFill>
                <a:schemeClr val="tx1"/>
              </a:solidFill>
            </a:endParaRPr>
          </a:p>
          <a:p>
            <a:r>
              <a:rPr lang="sv-SE" sz="2600" b="1" dirty="0">
                <a:solidFill>
                  <a:srgbClr val="FFFF00"/>
                </a:solidFill>
              </a:rPr>
              <a:t>Mental inställning som domare (1.1 sida 15)</a:t>
            </a:r>
          </a:p>
          <a:p>
            <a:r>
              <a:rPr lang="sv-SE" sz="2400" b="1" i="1" dirty="0">
                <a:solidFill>
                  <a:srgbClr val="FFC000"/>
                </a:solidFill>
              </a:rPr>
              <a:t>Medveten eller omedveten bias: </a:t>
            </a:r>
            <a:r>
              <a:rPr lang="sv-SE" sz="2400" b="1" dirty="0">
                <a:solidFill>
                  <a:schemeClr val="tx1"/>
                </a:solidFill>
              </a:rPr>
              <a:t>T ex typ av flygning, gillar typen av modell, förutfattad mening om pilotens skicklighet.</a:t>
            </a:r>
          </a:p>
          <a:p>
            <a:r>
              <a:rPr lang="sv-SE" sz="2400" b="1" dirty="0">
                <a:solidFill>
                  <a:srgbClr val="FFC000"/>
                </a:solidFill>
              </a:rPr>
              <a:t>Självförtroende: </a:t>
            </a:r>
            <a:r>
              <a:rPr lang="sv-SE" sz="2400" b="1" dirty="0">
                <a:solidFill>
                  <a:schemeClr val="tx1"/>
                </a:solidFill>
              </a:rPr>
              <a:t>Domaren vågar lita på sitt omdöme och ger rättvisa poäng.</a:t>
            </a:r>
          </a:p>
          <a:p>
            <a:r>
              <a:rPr lang="sv-SE" sz="2400" b="1" dirty="0">
                <a:solidFill>
                  <a:srgbClr val="FFC000"/>
                </a:solidFill>
              </a:rPr>
              <a:t>Oberoende: </a:t>
            </a:r>
            <a:r>
              <a:rPr lang="sv-SE" sz="2400" b="1" dirty="0">
                <a:solidFill>
                  <a:schemeClr val="tx1"/>
                </a:solidFill>
              </a:rPr>
              <a:t>Domaren vågar ta egna beslut, trots erfarna domare kring honom.</a:t>
            </a:r>
          </a:p>
          <a:p>
            <a:r>
              <a:rPr lang="sv-SE" sz="2400" b="1" dirty="0">
                <a:solidFill>
                  <a:srgbClr val="FFC000"/>
                </a:solidFill>
              </a:rPr>
              <a:t>Följer regler och kriterier: </a:t>
            </a:r>
            <a:r>
              <a:rPr lang="sv-SE" sz="2400" b="1" dirty="0">
                <a:solidFill>
                  <a:schemeClr val="tx1"/>
                </a:solidFill>
              </a:rPr>
              <a:t>En domare måste alltid vara påläst på reglerna och följa dessa. </a:t>
            </a:r>
          </a:p>
          <a:p>
            <a:r>
              <a:rPr lang="sv-SE" sz="2400" b="1" dirty="0">
                <a:solidFill>
                  <a:srgbClr val="FFC000"/>
                </a:solidFill>
              </a:rPr>
              <a:t>Systematisk bedömning: </a:t>
            </a:r>
            <a:r>
              <a:rPr lang="sv-SE" sz="2400" b="1" dirty="0">
                <a:solidFill>
                  <a:schemeClr val="tx1"/>
                </a:solidFill>
              </a:rPr>
              <a:t>En domare måste ha ett system, för att kontinuerligt under manövern ha kontroll på de gjorda felen och misstagen. </a:t>
            </a:r>
          </a:p>
          <a:p>
            <a:r>
              <a:rPr lang="sv-SE" sz="2400" b="1" dirty="0">
                <a:solidFill>
                  <a:srgbClr val="FFC000"/>
                </a:solidFill>
              </a:rPr>
              <a:t>Domaren måste vara konsekvent i sin bedömning under hela tävlingen.</a:t>
            </a:r>
            <a:endParaRPr lang="sv-SE" dirty="0">
              <a:solidFill>
                <a:srgbClr val="FFC000"/>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130353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5786750" y="1618651"/>
            <a:ext cx="6108688" cy="4315416"/>
          </a:xfrm>
        </p:spPr>
        <p:txBody>
          <a:bodyPr>
            <a:normAutofit/>
          </a:bodyPr>
          <a:lstStyle/>
          <a:p>
            <a:r>
              <a:rPr lang="sv-SE" sz="3200" b="1" dirty="0">
                <a:solidFill>
                  <a:srgbClr val="FFFF00"/>
                </a:solidFill>
              </a:rPr>
              <a:t>Linjer (7.1 sida 28)</a:t>
            </a:r>
          </a:p>
          <a:p>
            <a:r>
              <a:rPr lang="sv-SE" sz="2400" b="1" dirty="0">
                <a:solidFill>
                  <a:schemeClr val="tx1"/>
                </a:solidFill>
              </a:rPr>
              <a:t>Med vissa undantag, så får alla linjer inom manövrar vara olika.</a:t>
            </a:r>
          </a:p>
          <a:p>
            <a:r>
              <a:rPr lang="sv-SE" sz="2400" b="1" dirty="0">
                <a:solidFill>
                  <a:schemeClr val="tx1"/>
                </a:solidFill>
              </a:rPr>
              <a:t>Undantagen är några manövrar i familj 7 (loopar och åttor) och för familj 3 (Kombination av linjer).</a:t>
            </a: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6" name="Bildobjekt 5"/>
          <p:cNvPicPr>
            <a:picLocks noChangeAspect="1"/>
          </p:cNvPicPr>
          <p:nvPr/>
        </p:nvPicPr>
        <p:blipFill>
          <a:blip r:embed="rId3"/>
          <a:stretch>
            <a:fillRect/>
          </a:stretch>
        </p:blipFill>
        <p:spPr>
          <a:xfrm>
            <a:off x="292774" y="1533533"/>
            <a:ext cx="5493976" cy="4400534"/>
          </a:xfrm>
          <a:prstGeom prst="rect">
            <a:avLst/>
          </a:prstGeom>
        </p:spPr>
      </p:pic>
    </p:spTree>
    <p:extLst>
      <p:ext uri="{BB962C8B-B14F-4D97-AF65-F5344CB8AC3E}">
        <p14:creationId xmlns:p14="http://schemas.microsoft.com/office/powerpoint/2010/main" val="3067262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239152" y="4382530"/>
            <a:ext cx="11816860" cy="2218386"/>
          </a:xfrm>
        </p:spPr>
        <p:txBody>
          <a:bodyPr>
            <a:noAutofit/>
          </a:bodyPr>
          <a:lstStyle/>
          <a:p>
            <a:endParaRPr lang="sv-SE" sz="3200" b="1" dirty="0">
              <a:solidFill>
                <a:srgbClr val="FFFF00"/>
              </a:solidFill>
            </a:endParaRPr>
          </a:p>
          <a:p>
            <a:r>
              <a:rPr lang="sv-SE" sz="2800" b="1" dirty="0">
                <a:solidFill>
                  <a:srgbClr val="FFFF00"/>
                </a:solidFill>
              </a:rPr>
              <a:t>Avdrag vid centringsfel av rollar på linjer (7.1 sida 28)</a:t>
            </a:r>
          </a:p>
          <a:p>
            <a:r>
              <a:rPr lang="sv-SE" sz="2400" b="1" dirty="0">
                <a:solidFill>
                  <a:schemeClr val="tx1"/>
                </a:solidFill>
              </a:rPr>
              <a:t>Första linjen före rollen bestämmer längden på linjen efter rollen.</a:t>
            </a:r>
          </a:p>
          <a:p>
            <a:r>
              <a:rPr lang="sv-SE" sz="2400" b="1" dirty="0">
                <a:solidFill>
                  <a:schemeClr val="tx1"/>
                </a:solidFill>
              </a:rPr>
              <a:t>Det är linjens längd som bestämmer, inte flygtiden för linjen. T ex vid en snapp på en stigande linje, så tar det normalt längre tid att flyga linjen efter </a:t>
            </a:r>
            <a:r>
              <a:rPr lang="sv-SE" sz="2400" b="1" dirty="0" err="1">
                <a:solidFill>
                  <a:schemeClr val="tx1"/>
                </a:solidFill>
              </a:rPr>
              <a:t>snappen</a:t>
            </a:r>
            <a:r>
              <a:rPr lang="sv-SE" sz="2400" b="1" dirty="0">
                <a:solidFill>
                  <a:schemeClr val="tx1"/>
                </a:solidFill>
              </a:rPr>
              <a:t>, än att flyga linjen före den. </a:t>
            </a:r>
          </a:p>
          <a:p>
            <a:pPr marL="0" indent="0">
              <a:buNone/>
            </a:pPr>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4" name="Bildobjekt 3"/>
          <p:cNvPicPr>
            <a:picLocks noChangeAspect="1"/>
          </p:cNvPicPr>
          <p:nvPr/>
        </p:nvPicPr>
        <p:blipFill>
          <a:blip r:embed="rId3"/>
          <a:stretch>
            <a:fillRect/>
          </a:stretch>
        </p:blipFill>
        <p:spPr>
          <a:xfrm>
            <a:off x="1091867" y="1351364"/>
            <a:ext cx="8185252" cy="3031166"/>
          </a:xfrm>
          <a:prstGeom prst="rect">
            <a:avLst/>
          </a:prstGeom>
        </p:spPr>
      </p:pic>
    </p:spTree>
    <p:extLst>
      <p:ext uri="{BB962C8B-B14F-4D97-AF65-F5344CB8AC3E}">
        <p14:creationId xmlns:p14="http://schemas.microsoft.com/office/powerpoint/2010/main" val="3612326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214310" y="1735435"/>
            <a:ext cx="11895312" cy="4053017"/>
          </a:xfrm>
        </p:spPr>
        <p:txBody>
          <a:bodyPr>
            <a:noAutofit/>
          </a:bodyPr>
          <a:lstStyle/>
          <a:p>
            <a:r>
              <a:rPr lang="sv-SE" sz="3600" b="1" dirty="0">
                <a:solidFill>
                  <a:srgbClr val="FFFF00"/>
                </a:solidFill>
              </a:rPr>
              <a:t>Loopingar och delar av loopingar (7.2 sida 29)</a:t>
            </a:r>
          </a:p>
          <a:p>
            <a:r>
              <a:rPr lang="sv-SE" sz="2800" b="1" dirty="0">
                <a:solidFill>
                  <a:schemeClr val="tx1"/>
                </a:solidFill>
              </a:rPr>
              <a:t>Hela loopar eller loopdelar måste ha konstant radie. </a:t>
            </a:r>
          </a:p>
          <a:p>
            <a:r>
              <a:rPr lang="sv-SE" sz="2800" b="1" dirty="0">
                <a:solidFill>
                  <a:schemeClr val="tx1"/>
                </a:solidFill>
              </a:rPr>
              <a:t>De skall börja och sluta med en väl definierad linje.</a:t>
            </a:r>
          </a:p>
          <a:p>
            <a:r>
              <a:rPr lang="sv-SE" sz="2800" b="1" dirty="0">
                <a:solidFill>
                  <a:srgbClr val="FFC000"/>
                </a:solidFill>
              </a:rPr>
              <a:t>Är en manöver avbildad med runda loopdelar, så skall dessa radier var lika. </a:t>
            </a:r>
            <a:r>
              <a:rPr lang="sv-SE" sz="2800" b="1" dirty="0">
                <a:solidFill>
                  <a:schemeClr val="tx1"/>
                </a:solidFill>
              </a:rPr>
              <a:t>Undantaget är Familj 8.8 (Dubbla </a:t>
            </a:r>
            <a:r>
              <a:rPr lang="sv-SE" sz="2800" b="1" dirty="0" err="1">
                <a:solidFill>
                  <a:schemeClr val="tx1"/>
                </a:solidFill>
              </a:rPr>
              <a:t>Humpty</a:t>
            </a:r>
            <a:r>
              <a:rPr lang="sv-SE" sz="2800" b="1" dirty="0">
                <a:solidFill>
                  <a:schemeClr val="tx1"/>
                </a:solidFill>
              </a:rPr>
              <a:t> </a:t>
            </a:r>
            <a:r>
              <a:rPr lang="sv-SE" sz="2800" b="1" dirty="0" err="1">
                <a:solidFill>
                  <a:schemeClr val="tx1"/>
                </a:solidFill>
              </a:rPr>
              <a:t>Bump</a:t>
            </a:r>
            <a:r>
              <a:rPr lang="sv-SE" sz="2800" b="1" dirty="0">
                <a:solidFill>
                  <a:schemeClr val="tx1"/>
                </a:solidFill>
              </a:rPr>
              <a:t>). </a:t>
            </a:r>
          </a:p>
          <a:p>
            <a:r>
              <a:rPr lang="sv-SE" sz="2800" b="1" dirty="0">
                <a:solidFill>
                  <a:schemeClr val="accent4">
                    <a:lumMod val="60000"/>
                    <a:lumOff val="40000"/>
                  </a:schemeClr>
                </a:solidFill>
              </a:rPr>
              <a:t>Är manövern avbildad med skarpa hörn, så är radierna valfria. </a:t>
            </a:r>
            <a:r>
              <a:rPr lang="sv-SE" sz="2800" b="1" dirty="0">
                <a:solidFill>
                  <a:schemeClr val="tx1"/>
                </a:solidFill>
              </a:rPr>
              <a:t>Undantagna från detta är Familj 3 (3-kant, 4-kant och 8-kant linje) och Familj 7.4.3 – 7.4.6 (4-kant, diamant och 8-kant loop)</a:t>
            </a:r>
            <a:r>
              <a:rPr lang="sv-SE" sz="2400" b="1" dirty="0">
                <a:solidFill>
                  <a:schemeClr val="tx1"/>
                </a:solidFill>
              </a:rPr>
              <a:t>.</a:t>
            </a:r>
            <a:endParaRPr lang="sv-SE" sz="28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1451836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4752952" y="1"/>
            <a:ext cx="7317128" cy="6614984"/>
          </a:xfrm>
        </p:spPr>
        <p:txBody>
          <a:bodyPr>
            <a:normAutofit/>
          </a:bodyPr>
          <a:lstStyle/>
          <a:p>
            <a:endParaRPr lang="sv-SE" sz="3200" b="1" dirty="0">
              <a:solidFill>
                <a:srgbClr val="FFFF00"/>
              </a:solidFill>
            </a:endParaRPr>
          </a:p>
          <a:p>
            <a:r>
              <a:rPr lang="sv-SE" sz="2800" b="1" dirty="0">
                <a:solidFill>
                  <a:srgbClr val="FFFF00"/>
                </a:solidFill>
              </a:rPr>
              <a:t>Familj 1: Linjer och vinklar (8.1 sida 31)</a:t>
            </a:r>
          </a:p>
          <a:p>
            <a:r>
              <a:rPr lang="sv-SE" sz="2400" b="1" dirty="0">
                <a:solidFill>
                  <a:schemeClr val="tx1"/>
                </a:solidFill>
              </a:rPr>
              <a:t>Loopdelarnas storlek får vara olika, men skall ha alltid ha konstant radie. </a:t>
            </a:r>
          </a:p>
          <a:p>
            <a:r>
              <a:rPr lang="sv-SE" sz="2400" b="1" dirty="0">
                <a:solidFill>
                  <a:schemeClr val="tx1"/>
                </a:solidFill>
              </a:rPr>
              <a:t>De skall börja och sluta med en väl definierad linje.</a:t>
            </a:r>
          </a:p>
          <a:p>
            <a:r>
              <a:rPr lang="sv-SE" sz="2400" b="1" dirty="0">
                <a:solidFill>
                  <a:schemeClr val="tx1"/>
                </a:solidFill>
              </a:rPr>
              <a:t>Ingångs- och utgångshöjd får vara olika.</a:t>
            </a: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4" name="Bildobjekt 3"/>
          <p:cNvPicPr>
            <a:picLocks noChangeAspect="1"/>
          </p:cNvPicPr>
          <p:nvPr/>
        </p:nvPicPr>
        <p:blipFill>
          <a:blip r:embed="rId3"/>
          <a:stretch>
            <a:fillRect/>
          </a:stretch>
        </p:blipFill>
        <p:spPr>
          <a:xfrm>
            <a:off x="405202" y="1491175"/>
            <a:ext cx="4186172" cy="4996992"/>
          </a:xfrm>
          <a:prstGeom prst="rect">
            <a:avLst/>
          </a:prstGeom>
        </p:spPr>
      </p:pic>
    </p:spTree>
    <p:extLst>
      <p:ext uri="{BB962C8B-B14F-4D97-AF65-F5344CB8AC3E}">
        <p14:creationId xmlns:p14="http://schemas.microsoft.com/office/powerpoint/2010/main" val="3195872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990001" y="1878227"/>
            <a:ext cx="7569113" cy="3608172"/>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endParaRPr lang="sv-SE" sz="3400" b="1" dirty="0" smtClean="0">
              <a:solidFill>
                <a:srgbClr val="FFFF00"/>
              </a:solidFill>
            </a:endParaRPr>
          </a:p>
          <a:p>
            <a:r>
              <a:rPr lang="sv-SE" sz="3400" b="1" dirty="0" smtClean="0">
                <a:solidFill>
                  <a:srgbClr val="FFFF00"/>
                </a:solidFill>
              </a:rPr>
              <a:t>Familj 1: Lines and Angels</a:t>
            </a:r>
          </a:p>
          <a:p>
            <a:endParaRPr lang="sv-SE" sz="3400" b="1" dirty="0" smtClean="0">
              <a:solidFill>
                <a:srgbClr val="FFFF00"/>
              </a:solidFill>
            </a:endParaRPr>
          </a:p>
          <a:p>
            <a:pPr marL="0" indent="0">
              <a:buNone/>
            </a:pPr>
            <a:r>
              <a:rPr lang="sv-SE" sz="3400" b="1" dirty="0" smtClean="0">
                <a:solidFill>
                  <a:schemeClr val="tx1"/>
                </a:solidFill>
              </a:rPr>
              <a:t>Video från IMAC International.</a:t>
            </a:r>
          </a:p>
          <a:p>
            <a:pPr marL="0" indent="0">
              <a:buNone/>
            </a:pPr>
            <a:r>
              <a:rPr lang="sv-SE" sz="3400" b="1" dirty="0" smtClean="0">
                <a:solidFill>
                  <a:schemeClr val="tx1"/>
                </a:solidFill>
              </a:rPr>
              <a:t>(6 minuter 14 sekunder)</a:t>
            </a:r>
          </a:p>
          <a:p>
            <a:pPr marL="0" indent="0">
              <a:buNone/>
            </a:pPr>
            <a:r>
              <a:rPr lang="sv-SE" sz="3400" b="1" dirty="0">
                <a:solidFill>
                  <a:srgbClr val="FFFF00"/>
                </a:solidFill>
                <a:hlinkClick r:id="rId2"/>
              </a:rPr>
              <a:t>https://</a:t>
            </a:r>
            <a:r>
              <a:rPr lang="sv-SE" sz="3400" b="1" dirty="0" smtClean="0">
                <a:solidFill>
                  <a:srgbClr val="FFFF00"/>
                </a:solidFill>
                <a:hlinkClick r:id="rId2"/>
              </a:rPr>
              <a:t>youtu.be/IyLyZmwsBTE</a:t>
            </a:r>
            <a:endParaRPr lang="sv-SE" sz="3400" b="1" dirty="0" smtClean="0">
              <a:solidFill>
                <a:srgbClr val="FFFF00"/>
              </a:solidFill>
            </a:endParaRPr>
          </a:p>
          <a:p>
            <a:pPr marL="0" indent="0">
              <a:buNone/>
            </a:pPr>
            <a:endParaRPr lang="sv-SE" sz="3400" b="1" dirty="0">
              <a:solidFill>
                <a:srgbClr val="FFFF00"/>
              </a:solidFill>
            </a:endParaRPr>
          </a:p>
        </p:txBody>
      </p:sp>
      <p:pic>
        <p:nvPicPr>
          <p:cNvPr id="5" name="Bildobjekt 4"/>
          <p:cNvPicPr>
            <a:picLocks noChangeAspect="1"/>
          </p:cNvPicPr>
          <p:nvPr/>
        </p:nvPicPr>
        <p:blipFill>
          <a:blip r:embed="rId3"/>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2246380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126609" y="1474573"/>
            <a:ext cx="11943471" cy="5545204"/>
          </a:xfrm>
        </p:spPr>
        <p:txBody>
          <a:bodyPr>
            <a:normAutofit fontScale="92500" lnSpcReduction="20000"/>
          </a:bodyPr>
          <a:lstStyle/>
          <a:p>
            <a:endParaRPr lang="sv-SE" sz="3500" b="1" dirty="0">
              <a:solidFill>
                <a:srgbClr val="FFFF00"/>
              </a:solidFill>
            </a:endParaRPr>
          </a:p>
          <a:p>
            <a:r>
              <a:rPr lang="sv-SE" sz="3500" b="1" dirty="0">
                <a:solidFill>
                  <a:srgbClr val="FFFF00"/>
                </a:solidFill>
              </a:rPr>
              <a:t>Familj 2: Svängar och rollande svängar (8.2 sida 32)</a:t>
            </a:r>
          </a:p>
          <a:p>
            <a:r>
              <a:rPr lang="sv-SE" sz="2600" b="1" dirty="0">
                <a:solidFill>
                  <a:schemeClr val="tx1"/>
                </a:solidFill>
              </a:rPr>
              <a:t>Svängen indelas i tre delar: </a:t>
            </a:r>
            <a:r>
              <a:rPr lang="sv-SE" sz="2600" b="1" dirty="0">
                <a:solidFill>
                  <a:srgbClr val="FFC000"/>
                </a:solidFill>
              </a:rPr>
              <a:t>Roll till rätt lutning-sväng-rolla tillbaka till linjen</a:t>
            </a:r>
            <a:r>
              <a:rPr lang="sv-SE" sz="2600" b="1" dirty="0">
                <a:solidFill>
                  <a:schemeClr val="tx1"/>
                </a:solidFill>
              </a:rPr>
              <a:t>.</a:t>
            </a:r>
          </a:p>
          <a:p>
            <a:r>
              <a:rPr lang="sv-SE" sz="2600" b="1" dirty="0">
                <a:solidFill>
                  <a:schemeClr val="tx1"/>
                </a:solidFill>
              </a:rPr>
              <a:t>Direkt efter första rollen skall svängen påbörjas. När den är klar, skall rollen tillbaka göras direkt.</a:t>
            </a:r>
          </a:p>
          <a:p>
            <a:r>
              <a:rPr lang="sv-SE" sz="2600" b="1" dirty="0">
                <a:solidFill>
                  <a:schemeClr val="tx1"/>
                </a:solidFill>
              </a:rPr>
              <a:t>Lutningen i svängen skall vara minst 60 grader, men inte över 90 grader.</a:t>
            </a:r>
          </a:p>
          <a:p>
            <a:r>
              <a:rPr lang="sv-SE" sz="2600" b="1" dirty="0">
                <a:solidFill>
                  <a:schemeClr val="tx1"/>
                </a:solidFill>
              </a:rPr>
              <a:t>Lutningen skall vara densamma i hela svängen och svängradien skall vara konstant.</a:t>
            </a:r>
          </a:p>
          <a:p>
            <a:r>
              <a:rPr lang="sv-SE" sz="2600" b="1" dirty="0">
                <a:solidFill>
                  <a:schemeClr val="tx1"/>
                </a:solidFill>
              </a:rPr>
              <a:t>Rollhastigheten i ingångs- och utgångsroll skall var densamma.</a:t>
            </a:r>
          </a:p>
          <a:p>
            <a:r>
              <a:rPr lang="sv-SE" sz="2600" b="1" dirty="0">
                <a:solidFill>
                  <a:schemeClr val="tx1"/>
                </a:solidFill>
              </a:rPr>
              <a:t>Modellen från inte sjunka eller stiga under svängen.</a:t>
            </a:r>
          </a:p>
          <a:p>
            <a:r>
              <a:rPr lang="sv-SE" sz="2600" b="1" dirty="0">
                <a:solidFill>
                  <a:schemeClr val="tx1"/>
                </a:solidFill>
              </a:rPr>
              <a:t>Utgångsriktningen får inte avvika från den föreskrivna.</a:t>
            </a:r>
          </a:p>
          <a:p>
            <a:r>
              <a:rPr lang="sv-SE" sz="2600" b="1" dirty="0">
                <a:solidFill>
                  <a:schemeClr val="tx1"/>
                </a:solidFill>
              </a:rPr>
              <a:t>Avdrag görs med 0,5 poäng per 5 graders fel och 1 poäng per avvikelse i rollhastighet eller i radie.</a:t>
            </a: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3938326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197962" y="1618651"/>
            <a:ext cx="11830929" cy="5894363"/>
          </a:xfrm>
        </p:spPr>
        <p:txBody>
          <a:bodyPr>
            <a:normAutofit/>
          </a:bodyPr>
          <a:lstStyle/>
          <a:p>
            <a:r>
              <a:rPr lang="sv-SE" sz="3200" b="1" dirty="0">
                <a:solidFill>
                  <a:srgbClr val="FFFF00"/>
                </a:solidFill>
              </a:rPr>
              <a:t>Familj 2: Svängar och rollande svängar (8.2 sida 32)</a:t>
            </a:r>
          </a:p>
          <a:p>
            <a:r>
              <a:rPr lang="sv-SE" sz="2800" b="1" dirty="0">
                <a:solidFill>
                  <a:schemeClr val="tx1"/>
                </a:solidFill>
              </a:rPr>
              <a:t>Den rollande svängen görs på samma sätt som en sväng, men i svängen så integreras ett rollelement. Rollmomentet kan gå både utåt och inåt i svängen. Ingår reversering av rollmoment skall dessa göras ”</a:t>
            </a:r>
            <a:r>
              <a:rPr lang="sv-SE" sz="2800" b="1" dirty="0" err="1">
                <a:solidFill>
                  <a:schemeClr val="tx1"/>
                </a:solidFill>
              </a:rPr>
              <a:t>wings</a:t>
            </a:r>
            <a:r>
              <a:rPr lang="sv-SE" sz="2800" b="1" dirty="0">
                <a:solidFill>
                  <a:schemeClr val="tx1"/>
                </a:solidFill>
              </a:rPr>
              <a:t> </a:t>
            </a:r>
            <a:r>
              <a:rPr lang="sv-SE" sz="2800" b="1" dirty="0" err="1">
                <a:solidFill>
                  <a:schemeClr val="tx1"/>
                </a:solidFill>
              </a:rPr>
              <a:t>level</a:t>
            </a:r>
            <a:r>
              <a:rPr lang="sv-SE" sz="2800" b="1" dirty="0">
                <a:solidFill>
                  <a:schemeClr val="tx1"/>
                </a:solidFill>
              </a:rPr>
              <a:t>”.</a:t>
            </a:r>
          </a:p>
          <a:p>
            <a:r>
              <a:rPr lang="sv-SE" sz="2800" b="1" dirty="0">
                <a:solidFill>
                  <a:schemeClr val="tx1"/>
                </a:solidFill>
              </a:rPr>
              <a:t>Samma krav som på en sväng, men dessutom gäller följande:</a:t>
            </a:r>
          </a:p>
          <a:p>
            <a:r>
              <a:rPr lang="sv-SE" sz="2800" b="1" dirty="0">
                <a:solidFill>
                  <a:schemeClr val="tx1"/>
                </a:solidFill>
              </a:rPr>
              <a:t>Rollen måste vara fullt integrerad med konstant rollhastighet.</a:t>
            </a:r>
          </a:p>
          <a:p>
            <a:r>
              <a:rPr lang="sv-SE" sz="2800" b="1" dirty="0">
                <a:solidFill>
                  <a:schemeClr val="tx1"/>
                </a:solidFill>
              </a:rPr>
              <a:t>Avdrag görs med 0,5 poäng per 5 graders fel, eller 1 poäng per avvikelse i rollhastighet eller i radie.</a:t>
            </a:r>
          </a:p>
          <a:p>
            <a:endParaRPr lang="sv-SE" sz="2800" b="1" dirty="0">
              <a:solidFill>
                <a:schemeClr val="tx1"/>
              </a:solidFill>
            </a:endParaRPr>
          </a:p>
          <a:p>
            <a:endParaRPr lang="sv-SE" sz="28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1667421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990001" y="1878227"/>
            <a:ext cx="7569113" cy="3608172"/>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endParaRPr lang="sv-SE" sz="3400" b="1" dirty="0" smtClean="0">
              <a:solidFill>
                <a:srgbClr val="FFFF00"/>
              </a:solidFill>
            </a:endParaRPr>
          </a:p>
          <a:p>
            <a:r>
              <a:rPr lang="sv-SE" sz="3400" b="1" dirty="0" smtClean="0">
                <a:solidFill>
                  <a:srgbClr val="FFFF00"/>
                </a:solidFill>
              </a:rPr>
              <a:t>Familj 2: </a:t>
            </a:r>
            <a:r>
              <a:rPr lang="sv-SE" sz="3400" b="1" dirty="0" err="1" smtClean="0">
                <a:solidFill>
                  <a:srgbClr val="FFFF00"/>
                </a:solidFill>
              </a:rPr>
              <a:t>Turns</a:t>
            </a:r>
            <a:r>
              <a:rPr lang="sv-SE" sz="3400" b="1" dirty="0" smtClean="0">
                <a:solidFill>
                  <a:srgbClr val="FFFF00"/>
                </a:solidFill>
              </a:rPr>
              <a:t> and Rolling </a:t>
            </a:r>
            <a:r>
              <a:rPr lang="sv-SE" sz="3400" b="1" dirty="0" err="1" smtClean="0">
                <a:solidFill>
                  <a:srgbClr val="FFFF00"/>
                </a:solidFill>
              </a:rPr>
              <a:t>turns</a:t>
            </a:r>
            <a:endParaRPr lang="sv-SE" sz="3400" b="1" dirty="0" smtClean="0">
              <a:solidFill>
                <a:srgbClr val="FFFF00"/>
              </a:solidFill>
            </a:endParaRPr>
          </a:p>
          <a:p>
            <a:endParaRPr lang="sv-SE" sz="3400" b="1" dirty="0" smtClean="0">
              <a:solidFill>
                <a:srgbClr val="FFFF00"/>
              </a:solidFill>
            </a:endParaRPr>
          </a:p>
          <a:p>
            <a:pPr marL="0" indent="0">
              <a:buNone/>
            </a:pPr>
            <a:r>
              <a:rPr lang="sv-SE" sz="3400" b="1" dirty="0" smtClean="0">
                <a:solidFill>
                  <a:schemeClr val="tx1"/>
                </a:solidFill>
              </a:rPr>
              <a:t>Video från IMAC International.</a:t>
            </a:r>
          </a:p>
          <a:p>
            <a:pPr marL="0" indent="0">
              <a:buNone/>
            </a:pPr>
            <a:r>
              <a:rPr lang="sv-SE" sz="3400" b="1" dirty="0" smtClean="0">
                <a:solidFill>
                  <a:schemeClr val="tx1"/>
                </a:solidFill>
              </a:rPr>
              <a:t>(6 minuter 14 sekunder)</a:t>
            </a:r>
          </a:p>
          <a:p>
            <a:pPr marL="0" indent="0">
              <a:buNone/>
            </a:pPr>
            <a:r>
              <a:rPr lang="sv-SE" sz="3400" b="1" dirty="0">
                <a:solidFill>
                  <a:srgbClr val="FFFF00"/>
                </a:solidFill>
                <a:hlinkClick r:id="rId2"/>
              </a:rPr>
              <a:t>https://</a:t>
            </a:r>
            <a:r>
              <a:rPr lang="sv-SE" sz="3400" b="1" dirty="0" smtClean="0">
                <a:solidFill>
                  <a:srgbClr val="FFFF00"/>
                </a:solidFill>
                <a:hlinkClick r:id="rId2"/>
              </a:rPr>
              <a:t>youtu.be/XWIT4fJkIdo</a:t>
            </a:r>
            <a:endParaRPr lang="sv-SE" sz="3400" b="1" dirty="0" smtClean="0">
              <a:solidFill>
                <a:srgbClr val="FFFF00"/>
              </a:solidFill>
            </a:endParaRPr>
          </a:p>
          <a:p>
            <a:pPr marL="0" indent="0">
              <a:buNone/>
            </a:pPr>
            <a:endParaRPr lang="sv-SE" sz="3400" b="1" dirty="0">
              <a:solidFill>
                <a:srgbClr val="FFFF00"/>
              </a:solidFill>
            </a:endParaRPr>
          </a:p>
        </p:txBody>
      </p:sp>
      <p:pic>
        <p:nvPicPr>
          <p:cNvPr id="5" name="Bildobjekt 4"/>
          <p:cNvPicPr>
            <a:picLocks noChangeAspect="1"/>
          </p:cNvPicPr>
          <p:nvPr/>
        </p:nvPicPr>
        <p:blipFill>
          <a:blip r:embed="rId3"/>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4291601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3863547" y="1735435"/>
            <a:ext cx="8229600" cy="4860430"/>
          </a:xfrm>
        </p:spPr>
        <p:txBody>
          <a:bodyPr>
            <a:normAutofit/>
          </a:bodyPr>
          <a:lstStyle/>
          <a:p>
            <a:r>
              <a:rPr lang="sv-SE" sz="2800" b="1" dirty="0">
                <a:solidFill>
                  <a:srgbClr val="FFFF00"/>
                </a:solidFill>
              </a:rPr>
              <a:t>Familj </a:t>
            </a:r>
            <a:r>
              <a:rPr lang="sv-SE" sz="2800" b="1" dirty="0" smtClean="0">
                <a:solidFill>
                  <a:srgbClr val="FFFF00"/>
                </a:solidFill>
              </a:rPr>
              <a:t>3: Kombination av linjer (8.3 </a:t>
            </a:r>
            <a:r>
              <a:rPr lang="sv-SE" sz="2800" b="1" dirty="0">
                <a:solidFill>
                  <a:srgbClr val="FFFF00"/>
                </a:solidFill>
              </a:rPr>
              <a:t>sida </a:t>
            </a:r>
            <a:r>
              <a:rPr lang="sv-SE" sz="2800" b="1" dirty="0" smtClean="0">
                <a:solidFill>
                  <a:srgbClr val="FFFF00"/>
                </a:solidFill>
              </a:rPr>
              <a:t>34)</a:t>
            </a:r>
            <a:endParaRPr lang="sv-SE" sz="2800" b="1" dirty="0">
              <a:solidFill>
                <a:srgbClr val="FFFF00"/>
              </a:solidFill>
            </a:endParaRPr>
          </a:p>
          <a:p>
            <a:r>
              <a:rPr lang="sv-SE" sz="2400" b="1" dirty="0" smtClean="0">
                <a:solidFill>
                  <a:schemeClr val="tx1"/>
                </a:solidFill>
              </a:rPr>
              <a:t>Alla typer kombinationer av linjer har samma kriterier. Här ingår trehörning, fyrhörning och åttahörning. De får inte innehålla rollelement.</a:t>
            </a:r>
          </a:p>
          <a:p>
            <a:r>
              <a:rPr lang="sv-SE" sz="2400" b="1" dirty="0" smtClean="0">
                <a:solidFill>
                  <a:schemeClr val="tx1"/>
                </a:solidFill>
              </a:rPr>
              <a:t>Första radien bestämmer övriga radier. Den får inte vara ett skarpt hörn. Varje radie som avviker ger 1 poäng i avdrag.</a:t>
            </a:r>
          </a:p>
          <a:p>
            <a:r>
              <a:rPr lang="sv-SE" sz="2400" b="1" dirty="0" smtClean="0">
                <a:solidFill>
                  <a:schemeClr val="tx1"/>
                </a:solidFill>
              </a:rPr>
              <a:t>Alla linjer skall vara lika långa. Avdrag enligt  7.1. (sid 28) Synligt fel -1 poäng ,1:2 – 2 poäng, 1:3 -3 poäng. </a:t>
            </a:r>
            <a:endParaRPr lang="sv-SE" sz="2800" b="1" dirty="0">
              <a:solidFill>
                <a:schemeClr val="tx1"/>
              </a:solidFill>
            </a:endParaRPr>
          </a:p>
          <a:p>
            <a:endParaRPr lang="sv-SE" sz="28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4" name="Bildobjekt 3"/>
          <p:cNvPicPr>
            <a:picLocks noChangeAspect="1"/>
          </p:cNvPicPr>
          <p:nvPr/>
        </p:nvPicPr>
        <p:blipFill>
          <a:blip r:embed="rId3"/>
          <a:stretch>
            <a:fillRect/>
          </a:stretch>
        </p:blipFill>
        <p:spPr>
          <a:xfrm>
            <a:off x="215181" y="1735437"/>
            <a:ext cx="3560470" cy="4147751"/>
          </a:xfrm>
          <a:prstGeom prst="rect">
            <a:avLst/>
          </a:prstGeom>
        </p:spPr>
      </p:pic>
    </p:spTree>
    <p:extLst>
      <p:ext uri="{BB962C8B-B14F-4D97-AF65-F5344CB8AC3E}">
        <p14:creationId xmlns:p14="http://schemas.microsoft.com/office/powerpoint/2010/main" val="3300507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990001" y="1878227"/>
            <a:ext cx="7569113" cy="3608172"/>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endParaRPr lang="sv-SE" sz="3400" b="1" dirty="0" smtClean="0">
              <a:solidFill>
                <a:srgbClr val="FFFF00"/>
              </a:solidFill>
            </a:endParaRPr>
          </a:p>
          <a:p>
            <a:r>
              <a:rPr lang="sv-SE" sz="3400" b="1" dirty="0" smtClean="0">
                <a:solidFill>
                  <a:srgbClr val="FFFF00"/>
                </a:solidFill>
              </a:rPr>
              <a:t>Familj 3: Combinations </a:t>
            </a:r>
            <a:r>
              <a:rPr lang="sv-SE" sz="3400" b="1" dirty="0" err="1" smtClean="0">
                <a:solidFill>
                  <a:srgbClr val="FFFF00"/>
                </a:solidFill>
              </a:rPr>
              <a:t>of</a:t>
            </a:r>
            <a:r>
              <a:rPr lang="sv-SE" sz="3400" b="1" dirty="0" smtClean="0">
                <a:solidFill>
                  <a:srgbClr val="FFFF00"/>
                </a:solidFill>
              </a:rPr>
              <a:t> </a:t>
            </a:r>
            <a:r>
              <a:rPr lang="sv-SE" sz="3400" b="1" dirty="0" err="1" smtClean="0">
                <a:solidFill>
                  <a:srgbClr val="FFFF00"/>
                </a:solidFill>
              </a:rPr>
              <a:t>lines</a:t>
            </a:r>
            <a:endParaRPr lang="sv-SE" sz="3400" b="1" dirty="0" smtClean="0">
              <a:solidFill>
                <a:srgbClr val="FFFF00"/>
              </a:solidFill>
            </a:endParaRPr>
          </a:p>
          <a:p>
            <a:endParaRPr lang="sv-SE" sz="3400" b="1" dirty="0" smtClean="0">
              <a:solidFill>
                <a:srgbClr val="FFFF00"/>
              </a:solidFill>
            </a:endParaRPr>
          </a:p>
          <a:p>
            <a:pPr marL="0" indent="0">
              <a:buNone/>
            </a:pPr>
            <a:r>
              <a:rPr lang="sv-SE" sz="3400" b="1" dirty="0" smtClean="0">
                <a:solidFill>
                  <a:schemeClr val="tx1"/>
                </a:solidFill>
              </a:rPr>
              <a:t>Video från IMAC International.</a:t>
            </a:r>
          </a:p>
          <a:p>
            <a:pPr marL="0" indent="0">
              <a:buNone/>
            </a:pPr>
            <a:r>
              <a:rPr lang="sv-SE" sz="3400" b="1" dirty="0" smtClean="0">
                <a:solidFill>
                  <a:schemeClr val="tx1"/>
                </a:solidFill>
              </a:rPr>
              <a:t>(2 minuter 35 </a:t>
            </a:r>
            <a:r>
              <a:rPr lang="sv-SE" sz="3400" b="1" dirty="0">
                <a:solidFill>
                  <a:schemeClr val="tx1"/>
                </a:solidFill>
              </a:rPr>
              <a:t>sekunder</a:t>
            </a:r>
            <a:r>
              <a:rPr lang="sv-SE" sz="3400" b="1" dirty="0" smtClean="0">
                <a:solidFill>
                  <a:schemeClr val="tx1"/>
                </a:solidFill>
              </a:rPr>
              <a:t>)</a:t>
            </a:r>
          </a:p>
          <a:p>
            <a:pPr marL="0" indent="0">
              <a:buNone/>
            </a:pPr>
            <a:r>
              <a:rPr lang="sv-SE" sz="3400" b="1" dirty="0" smtClean="0">
                <a:solidFill>
                  <a:schemeClr val="tx1"/>
                </a:solidFill>
              </a:rPr>
              <a:t> </a:t>
            </a:r>
            <a:r>
              <a:rPr lang="sv-SE" sz="3400" b="1" dirty="0">
                <a:solidFill>
                  <a:schemeClr val="tx1"/>
                </a:solidFill>
                <a:hlinkClick r:id="rId2"/>
              </a:rPr>
              <a:t>https://</a:t>
            </a:r>
            <a:r>
              <a:rPr lang="sv-SE" sz="3400" b="1" dirty="0" smtClean="0">
                <a:solidFill>
                  <a:schemeClr val="tx1"/>
                </a:solidFill>
                <a:hlinkClick r:id="rId2"/>
              </a:rPr>
              <a:t>youtu.be/i9AonfOiBe4</a:t>
            </a:r>
            <a:endParaRPr lang="sv-SE" sz="3400" b="1" dirty="0" smtClean="0">
              <a:solidFill>
                <a:schemeClr val="tx1"/>
              </a:solidFill>
            </a:endParaRPr>
          </a:p>
          <a:p>
            <a:pPr marL="0" indent="0">
              <a:buNone/>
            </a:pPr>
            <a:endParaRPr lang="sv-SE" sz="3400" b="1" dirty="0">
              <a:solidFill>
                <a:srgbClr val="FFFF00"/>
              </a:solidFill>
            </a:endParaRPr>
          </a:p>
        </p:txBody>
      </p:sp>
      <p:pic>
        <p:nvPicPr>
          <p:cNvPr id="5" name="Bildobjekt 4"/>
          <p:cNvPicPr>
            <a:picLocks noChangeAspect="1"/>
          </p:cNvPicPr>
          <p:nvPr/>
        </p:nvPicPr>
        <p:blipFill>
          <a:blip r:embed="rId3"/>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2588322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552406" y="1441621"/>
            <a:ext cx="11211226" cy="5313406"/>
          </a:xfrm>
        </p:spPr>
        <p:txBody>
          <a:bodyPr>
            <a:normAutofit fontScale="92500" lnSpcReduction="20000"/>
          </a:bodyPr>
          <a:lstStyle/>
          <a:p>
            <a:r>
              <a:rPr lang="sv-SE" sz="2400" b="1" dirty="0">
                <a:solidFill>
                  <a:srgbClr val="FFFF00"/>
                </a:solidFill>
              </a:rPr>
              <a:t>FAI ARESTI Systemet (2. sida 16)</a:t>
            </a:r>
          </a:p>
          <a:p>
            <a:r>
              <a:rPr lang="sv-SE" sz="2400" b="1" dirty="0">
                <a:solidFill>
                  <a:schemeClr val="tx1"/>
                </a:solidFill>
              </a:rPr>
              <a:t>Alla manövrer kommer från ”</a:t>
            </a:r>
            <a:r>
              <a:rPr lang="sv-SE" sz="2400" b="1" dirty="0" err="1">
                <a:solidFill>
                  <a:schemeClr val="tx1"/>
                </a:solidFill>
              </a:rPr>
              <a:t>Aresti</a:t>
            </a:r>
            <a:r>
              <a:rPr lang="sv-SE" sz="2400" b="1" dirty="0">
                <a:solidFill>
                  <a:schemeClr val="tx1"/>
                </a:solidFill>
              </a:rPr>
              <a:t> </a:t>
            </a:r>
            <a:r>
              <a:rPr lang="sv-SE" sz="2400" b="1" dirty="0" err="1">
                <a:solidFill>
                  <a:schemeClr val="tx1"/>
                </a:solidFill>
              </a:rPr>
              <a:t>Aerobatic</a:t>
            </a:r>
            <a:r>
              <a:rPr lang="sv-SE" sz="2400" b="1" dirty="0">
                <a:solidFill>
                  <a:schemeClr val="tx1"/>
                </a:solidFill>
              </a:rPr>
              <a:t> </a:t>
            </a:r>
            <a:r>
              <a:rPr lang="sv-SE" sz="2400" b="1" dirty="0" err="1">
                <a:solidFill>
                  <a:schemeClr val="tx1"/>
                </a:solidFill>
              </a:rPr>
              <a:t>Catalog</a:t>
            </a:r>
            <a:r>
              <a:rPr lang="sv-SE" sz="2400" b="1" dirty="0">
                <a:solidFill>
                  <a:schemeClr val="tx1"/>
                </a:solidFill>
              </a:rPr>
              <a:t>” för full skala </a:t>
            </a:r>
            <a:r>
              <a:rPr lang="sv-SE" sz="2400" b="1" dirty="0" err="1">
                <a:solidFill>
                  <a:schemeClr val="tx1"/>
                </a:solidFill>
              </a:rPr>
              <a:t>aerobatic</a:t>
            </a:r>
            <a:r>
              <a:rPr lang="sv-SE" sz="2400" b="1" dirty="0">
                <a:solidFill>
                  <a:schemeClr val="tx1"/>
                </a:solidFill>
              </a:rPr>
              <a:t> flyget, som är godkänd av FAI (</a:t>
            </a:r>
            <a:r>
              <a:rPr lang="sv-SE" sz="2400" b="1" dirty="0" err="1">
                <a:solidFill>
                  <a:schemeClr val="tx1"/>
                </a:solidFill>
              </a:rPr>
              <a:t>Fédération</a:t>
            </a:r>
            <a:r>
              <a:rPr lang="sv-SE" sz="2400" b="1" dirty="0">
                <a:solidFill>
                  <a:schemeClr val="tx1"/>
                </a:solidFill>
              </a:rPr>
              <a:t> </a:t>
            </a:r>
            <a:r>
              <a:rPr lang="sv-SE" sz="2400" b="1" dirty="0" err="1">
                <a:solidFill>
                  <a:schemeClr val="tx1"/>
                </a:solidFill>
              </a:rPr>
              <a:t>Aéronautique</a:t>
            </a:r>
            <a:r>
              <a:rPr lang="sv-SE" sz="2400" b="1" dirty="0">
                <a:solidFill>
                  <a:schemeClr val="tx1"/>
                </a:solidFill>
              </a:rPr>
              <a:t> </a:t>
            </a:r>
            <a:r>
              <a:rPr lang="sv-SE" sz="2400" b="1" dirty="0" err="1">
                <a:solidFill>
                  <a:schemeClr val="tx1"/>
                </a:solidFill>
              </a:rPr>
              <a:t>Internationale</a:t>
            </a:r>
            <a:r>
              <a:rPr lang="sv-SE" sz="2400" b="1" dirty="0">
                <a:solidFill>
                  <a:schemeClr val="tx1"/>
                </a:solidFill>
              </a:rPr>
              <a:t>).</a:t>
            </a:r>
          </a:p>
          <a:p>
            <a:r>
              <a:rPr lang="sv-SE" sz="2400" b="1" dirty="0">
                <a:solidFill>
                  <a:srgbClr val="FFFF00"/>
                </a:solidFill>
              </a:rPr>
              <a:t>ARESTI katalogen är indelad i 9 familjer av manövrar:</a:t>
            </a:r>
          </a:p>
          <a:p>
            <a:r>
              <a:rPr lang="sv-SE" sz="2400" b="1" dirty="0">
                <a:solidFill>
                  <a:srgbClr val="FFC000"/>
                </a:solidFill>
              </a:rPr>
              <a:t>Familj 1 - Linjer och vinklar</a:t>
            </a:r>
          </a:p>
          <a:p>
            <a:r>
              <a:rPr lang="sv-SE" sz="2400" b="1" dirty="0">
                <a:solidFill>
                  <a:srgbClr val="FFC000"/>
                </a:solidFill>
              </a:rPr>
              <a:t>Familj 2 - Svängar och rollande svängar</a:t>
            </a:r>
          </a:p>
          <a:p>
            <a:r>
              <a:rPr lang="sv-SE" sz="2400" b="1" dirty="0">
                <a:solidFill>
                  <a:srgbClr val="FFC000"/>
                </a:solidFill>
              </a:rPr>
              <a:t>Familj 3 - Kombinationer av linjer</a:t>
            </a:r>
          </a:p>
          <a:p>
            <a:r>
              <a:rPr lang="sv-SE" sz="2400" b="1" dirty="0">
                <a:solidFill>
                  <a:schemeClr val="tx2">
                    <a:lumMod val="75000"/>
                  </a:schemeClr>
                </a:solidFill>
              </a:rPr>
              <a:t>Familj 4 - (Används ej)</a:t>
            </a:r>
          </a:p>
          <a:p>
            <a:r>
              <a:rPr lang="sv-SE" sz="2400" b="1" dirty="0">
                <a:solidFill>
                  <a:srgbClr val="FFC000"/>
                </a:solidFill>
              </a:rPr>
              <a:t>Familj 5 - Stall </a:t>
            </a:r>
            <a:r>
              <a:rPr lang="sv-SE" sz="2400" b="1" dirty="0" err="1">
                <a:solidFill>
                  <a:srgbClr val="FFC000"/>
                </a:solidFill>
              </a:rPr>
              <a:t>turns</a:t>
            </a:r>
            <a:endParaRPr lang="sv-SE" sz="2400" b="1" dirty="0">
              <a:solidFill>
                <a:srgbClr val="FFC000"/>
              </a:solidFill>
            </a:endParaRPr>
          </a:p>
          <a:p>
            <a:r>
              <a:rPr lang="sv-SE" sz="2400" b="1" dirty="0">
                <a:solidFill>
                  <a:srgbClr val="FFC000"/>
                </a:solidFill>
              </a:rPr>
              <a:t>Familj 6 - </a:t>
            </a:r>
            <a:r>
              <a:rPr lang="sv-SE" sz="2400" b="1" dirty="0" err="1">
                <a:solidFill>
                  <a:srgbClr val="FFC000"/>
                </a:solidFill>
              </a:rPr>
              <a:t>Tail</a:t>
            </a:r>
            <a:r>
              <a:rPr lang="sv-SE" sz="2400" b="1" dirty="0">
                <a:solidFill>
                  <a:srgbClr val="FFC000"/>
                </a:solidFill>
              </a:rPr>
              <a:t> </a:t>
            </a:r>
            <a:r>
              <a:rPr lang="sv-SE" sz="2400" b="1" dirty="0" err="1">
                <a:solidFill>
                  <a:srgbClr val="FFC000"/>
                </a:solidFill>
              </a:rPr>
              <a:t>slides</a:t>
            </a:r>
            <a:r>
              <a:rPr lang="sv-SE" sz="2400" b="1" dirty="0">
                <a:solidFill>
                  <a:srgbClr val="FFC000"/>
                </a:solidFill>
              </a:rPr>
              <a:t> (Endast tillåtet i det okända </a:t>
            </a:r>
            <a:r>
              <a:rPr lang="sv-SE" sz="2400" b="1" dirty="0" err="1">
                <a:solidFill>
                  <a:srgbClr val="FFC000"/>
                </a:solidFill>
              </a:rPr>
              <a:t>Unlimited</a:t>
            </a:r>
            <a:r>
              <a:rPr lang="sv-SE" sz="2400" b="1" dirty="0">
                <a:solidFill>
                  <a:srgbClr val="FFC000"/>
                </a:solidFill>
              </a:rPr>
              <a:t>)</a:t>
            </a:r>
          </a:p>
          <a:p>
            <a:r>
              <a:rPr lang="sv-SE" sz="2400" b="1" dirty="0">
                <a:solidFill>
                  <a:srgbClr val="FFC000"/>
                </a:solidFill>
              </a:rPr>
              <a:t>Familj 7 - Loopar och åttor</a:t>
            </a:r>
          </a:p>
          <a:p>
            <a:r>
              <a:rPr lang="sv-SE" sz="2400" b="1" dirty="0">
                <a:solidFill>
                  <a:srgbClr val="FFC000"/>
                </a:solidFill>
              </a:rPr>
              <a:t>Familj 8 - Kombination av linjer, vinklar och loopar </a:t>
            </a:r>
          </a:p>
          <a:p>
            <a:r>
              <a:rPr lang="sv-SE" sz="2400" b="1" dirty="0">
                <a:solidFill>
                  <a:srgbClr val="FFC000"/>
                </a:solidFill>
              </a:rPr>
              <a:t>Familj 9 – Rollar och Spinn</a:t>
            </a:r>
          </a:p>
          <a:p>
            <a:endParaRPr lang="sv-SE"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89211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4600135" y="1618651"/>
            <a:ext cx="7469945" cy="5401126"/>
          </a:xfrm>
        </p:spPr>
        <p:txBody>
          <a:bodyPr>
            <a:normAutofit/>
          </a:bodyPr>
          <a:lstStyle/>
          <a:p>
            <a:endParaRPr lang="sv-SE" sz="3200" b="1" dirty="0">
              <a:solidFill>
                <a:srgbClr val="FFFF00"/>
              </a:solidFill>
            </a:endParaRPr>
          </a:p>
          <a:p>
            <a:r>
              <a:rPr lang="sv-SE" sz="3000" b="1" dirty="0">
                <a:solidFill>
                  <a:srgbClr val="FFFF00"/>
                </a:solidFill>
              </a:rPr>
              <a:t>Familj 5.2-5.4: Stall </a:t>
            </a:r>
            <a:r>
              <a:rPr lang="sv-SE" sz="3000" b="1" dirty="0" err="1">
                <a:solidFill>
                  <a:srgbClr val="FFFF00"/>
                </a:solidFill>
              </a:rPr>
              <a:t>turn</a:t>
            </a:r>
            <a:r>
              <a:rPr lang="sv-SE" sz="3000" b="1" dirty="0">
                <a:solidFill>
                  <a:srgbClr val="FFFF00"/>
                </a:solidFill>
              </a:rPr>
              <a:t>, även kallad Hammer </a:t>
            </a:r>
            <a:r>
              <a:rPr lang="sv-SE" sz="3000" b="1" dirty="0" err="1">
                <a:solidFill>
                  <a:srgbClr val="FFFF00"/>
                </a:solidFill>
              </a:rPr>
              <a:t>Head</a:t>
            </a:r>
            <a:r>
              <a:rPr lang="sv-SE" sz="3000" b="1" dirty="0">
                <a:solidFill>
                  <a:srgbClr val="FFFF00"/>
                </a:solidFill>
              </a:rPr>
              <a:t> (8.5 sida 35)</a:t>
            </a:r>
          </a:p>
          <a:p>
            <a:r>
              <a:rPr lang="sv-SE" sz="2400" b="1" dirty="0">
                <a:solidFill>
                  <a:schemeClr val="tx1"/>
                </a:solidFill>
              </a:rPr>
              <a:t>Består alltid av en vertikal manöver, där modellen stillastående skall vridas 180 grader runt tyngdpunkten. Detta under tiden den är </a:t>
            </a:r>
            <a:r>
              <a:rPr lang="sv-SE" sz="2400" b="1" dirty="0" err="1">
                <a:solidFill>
                  <a:schemeClr val="tx1"/>
                </a:solidFill>
              </a:rPr>
              <a:t>utstallad</a:t>
            </a:r>
            <a:r>
              <a:rPr lang="sv-SE" sz="2400" b="1" dirty="0">
                <a:solidFill>
                  <a:schemeClr val="tx1"/>
                </a:solidFill>
              </a:rPr>
              <a:t>, eller nästan är det.</a:t>
            </a:r>
          </a:p>
          <a:p>
            <a:r>
              <a:rPr lang="sv-SE" sz="2400" b="1" dirty="0">
                <a:solidFill>
                  <a:schemeClr val="tx1"/>
                </a:solidFill>
              </a:rPr>
              <a:t>In- och utgång kan ske både rättvänt och inverterat.</a:t>
            </a:r>
          </a:p>
          <a:p>
            <a:r>
              <a:rPr lang="sv-SE" sz="2400" b="1" dirty="0">
                <a:solidFill>
                  <a:schemeClr val="tx1"/>
                </a:solidFill>
              </a:rPr>
              <a:t>Den kan ha loop- och rollmoment på både upp- och nedgång.</a:t>
            </a:r>
          </a:p>
          <a:p>
            <a:pPr marL="0" indent="0">
              <a:buNone/>
            </a:pPr>
            <a:endParaRPr lang="sv-SE" sz="2400" b="1" dirty="0">
              <a:solidFill>
                <a:schemeClr val="tx1"/>
              </a:solidFill>
            </a:endParaRP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6" name="Bildobjekt 5"/>
          <p:cNvPicPr>
            <a:picLocks noChangeAspect="1"/>
          </p:cNvPicPr>
          <p:nvPr/>
        </p:nvPicPr>
        <p:blipFill>
          <a:blip r:embed="rId3"/>
          <a:stretch>
            <a:fillRect/>
          </a:stretch>
        </p:blipFill>
        <p:spPr>
          <a:xfrm>
            <a:off x="252384" y="1519311"/>
            <a:ext cx="4347751" cy="5008098"/>
          </a:xfrm>
          <a:prstGeom prst="rect">
            <a:avLst/>
          </a:prstGeom>
        </p:spPr>
      </p:pic>
    </p:spTree>
    <p:extLst>
      <p:ext uri="{BB962C8B-B14F-4D97-AF65-F5344CB8AC3E}">
        <p14:creationId xmlns:p14="http://schemas.microsoft.com/office/powerpoint/2010/main" val="899752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4600135" y="1618651"/>
            <a:ext cx="7469945" cy="5401126"/>
          </a:xfrm>
        </p:spPr>
        <p:txBody>
          <a:bodyPr>
            <a:normAutofit/>
          </a:bodyPr>
          <a:lstStyle/>
          <a:p>
            <a:endParaRPr lang="sv-SE" sz="3200" b="1" dirty="0">
              <a:solidFill>
                <a:srgbClr val="FFFF00"/>
              </a:solidFill>
            </a:endParaRPr>
          </a:p>
          <a:p>
            <a:r>
              <a:rPr lang="sv-SE" sz="3000" b="1" dirty="0">
                <a:solidFill>
                  <a:srgbClr val="FFFF00"/>
                </a:solidFill>
              </a:rPr>
              <a:t>Familj 5.2-5.4: Stall </a:t>
            </a:r>
            <a:r>
              <a:rPr lang="sv-SE" sz="3000" b="1" dirty="0" err="1">
                <a:solidFill>
                  <a:srgbClr val="FFFF00"/>
                </a:solidFill>
              </a:rPr>
              <a:t>turn</a:t>
            </a:r>
            <a:r>
              <a:rPr lang="sv-SE" sz="3000" b="1" dirty="0">
                <a:solidFill>
                  <a:srgbClr val="FFFF00"/>
                </a:solidFill>
              </a:rPr>
              <a:t> (sida 36)</a:t>
            </a:r>
          </a:p>
          <a:p>
            <a:r>
              <a:rPr lang="sv-SE" sz="2400" b="1" dirty="0">
                <a:solidFill>
                  <a:schemeClr val="tx1"/>
                </a:solidFill>
              </a:rPr>
              <a:t>Alla loopradier och linjelängder får vara olika.</a:t>
            </a:r>
          </a:p>
          <a:p>
            <a:r>
              <a:rPr lang="sv-SE" sz="2400" b="1" dirty="0">
                <a:solidFill>
                  <a:schemeClr val="tx1"/>
                </a:solidFill>
              </a:rPr>
              <a:t>In- och utgångshöjd får vara olika.</a:t>
            </a:r>
          </a:p>
          <a:p>
            <a:r>
              <a:rPr lang="sv-SE" sz="2400" b="1" dirty="0">
                <a:solidFill>
                  <a:schemeClr val="tx1"/>
                </a:solidFill>
              </a:rPr>
              <a:t>Rollement på en linje måste vara centrerade.</a:t>
            </a:r>
          </a:p>
          <a:p>
            <a:r>
              <a:rPr lang="sv-SE" sz="2400" b="1" dirty="0">
                <a:solidFill>
                  <a:schemeClr val="tx1"/>
                </a:solidFill>
              </a:rPr>
              <a:t>Alla delmoment måste vara vindkorrigerade, utom 180 graders vändningen då modellen är </a:t>
            </a:r>
            <a:r>
              <a:rPr lang="sv-SE" sz="2400" b="1" dirty="0" err="1">
                <a:solidFill>
                  <a:schemeClr val="tx1"/>
                </a:solidFill>
              </a:rPr>
              <a:t>utstallad</a:t>
            </a:r>
            <a:r>
              <a:rPr lang="sv-SE" sz="2400" b="1" dirty="0">
                <a:solidFill>
                  <a:schemeClr val="tx1"/>
                </a:solidFill>
              </a:rPr>
              <a:t>.</a:t>
            </a:r>
          </a:p>
          <a:p>
            <a:r>
              <a:rPr lang="sv-SE" sz="2400" b="1" dirty="0">
                <a:solidFill>
                  <a:schemeClr val="tx1"/>
                </a:solidFill>
              </a:rPr>
              <a:t>Modellen får inte flygas runt i vändningen.</a:t>
            </a:r>
          </a:p>
          <a:p>
            <a:pPr marL="0" indent="0">
              <a:buNone/>
            </a:pPr>
            <a:endParaRPr lang="sv-SE" sz="2400" b="1" dirty="0">
              <a:solidFill>
                <a:schemeClr val="tx1"/>
              </a:solidFill>
            </a:endParaRP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4" name="Bildobjekt 3"/>
          <p:cNvPicPr>
            <a:picLocks noChangeAspect="1"/>
          </p:cNvPicPr>
          <p:nvPr/>
        </p:nvPicPr>
        <p:blipFill>
          <a:blip r:embed="rId3"/>
          <a:stretch>
            <a:fillRect/>
          </a:stretch>
        </p:blipFill>
        <p:spPr>
          <a:xfrm>
            <a:off x="331434" y="1477108"/>
            <a:ext cx="3931077" cy="5147381"/>
          </a:xfrm>
          <a:prstGeom prst="rect">
            <a:avLst/>
          </a:prstGeom>
        </p:spPr>
      </p:pic>
    </p:spTree>
    <p:extLst>
      <p:ext uri="{BB962C8B-B14F-4D97-AF65-F5344CB8AC3E}">
        <p14:creationId xmlns:p14="http://schemas.microsoft.com/office/powerpoint/2010/main" val="4027129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5148649" y="1618651"/>
            <a:ext cx="6921432" cy="5401126"/>
          </a:xfrm>
        </p:spPr>
        <p:txBody>
          <a:bodyPr>
            <a:normAutofit/>
          </a:bodyPr>
          <a:lstStyle/>
          <a:p>
            <a:endParaRPr lang="sv-SE" sz="3200" b="1" dirty="0">
              <a:solidFill>
                <a:srgbClr val="FFFF00"/>
              </a:solidFill>
            </a:endParaRPr>
          </a:p>
          <a:p>
            <a:r>
              <a:rPr lang="sv-SE" sz="3000" b="1" dirty="0">
                <a:solidFill>
                  <a:srgbClr val="FFFF00"/>
                </a:solidFill>
              </a:rPr>
              <a:t>Familj 5.2-5.4: Stall </a:t>
            </a:r>
            <a:r>
              <a:rPr lang="sv-SE" sz="3000" b="1" dirty="0" err="1">
                <a:solidFill>
                  <a:srgbClr val="FFFF00"/>
                </a:solidFill>
              </a:rPr>
              <a:t>turn</a:t>
            </a:r>
            <a:r>
              <a:rPr lang="sv-SE" sz="3000" b="1" dirty="0">
                <a:solidFill>
                  <a:srgbClr val="FFFF00"/>
                </a:solidFill>
              </a:rPr>
              <a:t> (sida 36)</a:t>
            </a:r>
          </a:p>
          <a:p>
            <a:r>
              <a:rPr lang="sv-SE" sz="2400" b="1" dirty="0">
                <a:solidFill>
                  <a:schemeClr val="tx1"/>
                </a:solidFill>
              </a:rPr>
              <a:t>Modellen får varken flygas runt, eller glida bakåt. </a:t>
            </a:r>
          </a:p>
          <a:p>
            <a:r>
              <a:rPr lang="sv-SE" sz="2400" b="1" dirty="0">
                <a:solidFill>
                  <a:schemeClr val="tx1"/>
                </a:solidFill>
              </a:rPr>
              <a:t>Tillåten avvikelse i sidled utan avdrag, är </a:t>
            </a:r>
            <a:r>
              <a:rPr lang="sv-SE" sz="2400" b="1" dirty="0">
                <a:solidFill>
                  <a:srgbClr val="92D050"/>
                </a:solidFill>
              </a:rPr>
              <a:t>ett helt vingspann</a:t>
            </a:r>
            <a:r>
              <a:rPr lang="sv-SE" sz="2400" b="1" dirty="0">
                <a:solidFill>
                  <a:schemeClr val="tx1"/>
                </a:solidFill>
              </a:rPr>
              <a:t>. </a:t>
            </a:r>
            <a:r>
              <a:rPr lang="sv-SE" sz="2400" b="1" dirty="0" smtClean="0">
                <a:solidFill>
                  <a:schemeClr val="tx1"/>
                </a:solidFill>
              </a:rPr>
              <a:t>Därefter </a:t>
            </a:r>
            <a:r>
              <a:rPr lang="sv-SE" sz="2400" b="1" dirty="0">
                <a:solidFill>
                  <a:schemeClr val="tx1"/>
                </a:solidFill>
              </a:rPr>
              <a:t>dras 1 poäng för varje halvt vingspann.</a:t>
            </a:r>
          </a:p>
          <a:p>
            <a:pPr marL="0" indent="0">
              <a:buNone/>
            </a:pPr>
            <a:endParaRPr lang="sv-SE" sz="2400" b="1" dirty="0">
              <a:solidFill>
                <a:schemeClr val="tx1"/>
              </a:solidFill>
            </a:endParaRP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6" name="Bildobjekt 5"/>
          <p:cNvPicPr>
            <a:picLocks noChangeAspect="1"/>
          </p:cNvPicPr>
          <p:nvPr/>
        </p:nvPicPr>
        <p:blipFill>
          <a:blip r:embed="rId3"/>
          <a:stretch>
            <a:fillRect/>
          </a:stretch>
        </p:blipFill>
        <p:spPr>
          <a:xfrm>
            <a:off x="502508" y="1735437"/>
            <a:ext cx="4496328" cy="4411058"/>
          </a:xfrm>
          <a:prstGeom prst="rect">
            <a:avLst/>
          </a:prstGeom>
        </p:spPr>
      </p:pic>
    </p:spTree>
    <p:extLst>
      <p:ext uri="{BB962C8B-B14F-4D97-AF65-F5344CB8AC3E}">
        <p14:creationId xmlns:p14="http://schemas.microsoft.com/office/powerpoint/2010/main" val="704480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4775815" y="1618651"/>
            <a:ext cx="7185526" cy="5401126"/>
          </a:xfrm>
        </p:spPr>
        <p:txBody>
          <a:bodyPr>
            <a:normAutofit/>
          </a:bodyPr>
          <a:lstStyle/>
          <a:p>
            <a:endParaRPr lang="sv-SE" sz="3200" b="1" dirty="0">
              <a:solidFill>
                <a:srgbClr val="FFFF00"/>
              </a:solidFill>
            </a:endParaRPr>
          </a:p>
          <a:p>
            <a:r>
              <a:rPr lang="sv-SE" sz="3000" b="1" dirty="0">
                <a:solidFill>
                  <a:srgbClr val="FFFF00"/>
                </a:solidFill>
              </a:rPr>
              <a:t>Familj 5.2-5.4: Stall </a:t>
            </a:r>
            <a:r>
              <a:rPr lang="sv-SE" sz="3000" b="1" dirty="0" err="1">
                <a:solidFill>
                  <a:srgbClr val="FFFF00"/>
                </a:solidFill>
              </a:rPr>
              <a:t>turn</a:t>
            </a:r>
            <a:r>
              <a:rPr lang="sv-SE" sz="3000" b="1" dirty="0">
                <a:solidFill>
                  <a:srgbClr val="FFFF00"/>
                </a:solidFill>
              </a:rPr>
              <a:t> (sida 36)</a:t>
            </a:r>
          </a:p>
          <a:p>
            <a:r>
              <a:rPr lang="sv-SE" sz="2400" b="1" dirty="0">
                <a:solidFill>
                  <a:schemeClr val="tx1"/>
                </a:solidFill>
              </a:rPr>
              <a:t>Max tillåten avvikelse utan avdrag, är ett helt vingspann.</a:t>
            </a:r>
          </a:p>
          <a:p>
            <a:r>
              <a:rPr lang="sv-SE" sz="2400" b="1" dirty="0">
                <a:solidFill>
                  <a:schemeClr val="tx1"/>
                </a:solidFill>
              </a:rPr>
              <a:t>Därefter dras 1 poäng för varje halvt vingspann.</a:t>
            </a:r>
          </a:p>
          <a:p>
            <a:r>
              <a:rPr lang="sv-SE" sz="2400" b="1" dirty="0">
                <a:solidFill>
                  <a:schemeClr val="tx1"/>
                </a:solidFill>
              </a:rPr>
              <a:t>Vid större radie än 4 hela vingspann, så räknas det som en ”</a:t>
            </a:r>
            <a:r>
              <a:rPr lang="sv-SE" sz="2400" b="1" dirty="0" err="1">
                <a:solidFill>
                  <a:schemeClr val="tx1"/>
                </a:solidFill>
              </a:rPr>
              <a:t>flyover</a:t>
            </a:r>
            <a:r>
              <a:rPr lang="sv-SE" sz="2400" b="1" dirty="0">
                <a:solidFill>
                  <a:schemeClr val="tx1"/>
                </a:solidFill>
              </a:rPr>
              <a:t>” och manövern skall nollas. Max avdrag kan alltså bli 6 poäng för detta fel.</a:t>
            </a:r>
          </a:p>
          <a:p>
            <a:pPr marL="0" indent="0">
              <a:buNone/>
            </a:pPr>
            <a:endParaRPr lang="sv-SE" sz="2400" b="1" dirty="0">
              <a:solidFill>
                <a:schemeClr val="tx1"/>
              </a:solidFill>
            </a:endParaRP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4" name="Bildobjekt 3"/>
          <p:cNvPicPr>
            <a:picLocks noChangeAspect="1"/>
          </p:cNvPicPr>
          <p:nvPr/>
        </p:nvPicPr>
        <p:blipFill>
          <a:blip r:embed="rId3"/>
          <a:stretch>
            <a:fillRect/>
          </a:stretch>
        </p:blipFill>
        <p:spPr>
          <a:xfrm>
            <a:off x="286089" y="1735437"/>
            <a:ext cx="4437065" cy="4479467"/>
          </a:xfrm>
          <a:prstGeom prst="rect">
            <a:avLst/>
          </a:prstGeom>
        </p:spPr>
      </p:pic>
    </p:spTree>
    <p:extLst>
      <p:ext uri="{BB962C8B-B14F-4D97-AF65-F5344CB8AC3E}">
        <p14:creationId xmlns:p14="http://schemas.microsoft.com/office/powerpoint/2010/main" val="1897088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4448433" y="1351005"/>
            <a:ext cx="7621648" cy="5668772"/>
          </a:xfrm>
        </p:spPr>
        <p:txBody>
          <a:bodyPr>
            <a:normAutofit/>
          </a:bodyPr>
          <a:lstStyle/>
          <a:p>
            <a:endParaRPr lang="sv-SE" sz="3200" b="1" dirty="0">
              <a:solidFill>
                <a:srgbClr val="FFFF00"/>
              </a:solidFill>
            </a:endParaRPr>
          </a:p>
          <a:p>
            <a:r>
              <a:rPr lang="sv-SE" sz="3000" b="1" dirty="0">
                <a:solidFill>
                  <a:srgbClr val="FFFF00"/>
                </a:solidFill>
              </a:rPr>
              <a:t>Familj 5.2-5.4: Stall </a:t>
            </a:r>
            <a:r>
              <a:rPr lang="sv-SE" sz="3000" b="1" dirty="0" err="1">
                <a:solidFill>
                  <a:srgbClr val="FFFF00"/>
                </a:solidFill>
              </a:rPr>
              <a:t>turn</a:t>
            </a:r>
            <a:r>
              <a:rPr lang="sv-SE" sz="3000" b="1" dirty="0">
                <a:solidFill>
                  <a:srgbClr val="FFFF00"/>
                </a:solidFill>
              </a:rPr>
              <a:t> (sida 36)</a:t>
            </a:r>
          </a:p>
          <a:p>
            <a:r>
              <a:rPr lang="sv-SE" sz="2400" b="1" dirty="0">
                <a:solidFill>
                  <a:schemeClr val="tx1"/>
                </a:solidFill>
              </a:rPr>
              <a:t>Glider modellen bakåt skall manövern nollas.</a:t>
            </a:r>
          </a:p>
          <a:p>
            <a:r>
              <a:rPr lang="sv-SE" sz="2400" b="1" dirty="0">
                <a:solidFill>
                  <a:schemeClr val="tx1"/>
                </a:solidFill>
              </a:rPr>
              <a:t>Vrider sig modellen ur planet som manövern görs i, skall avdrag göras med 0,5 poäng per 5 grader.</a:t>
            </a:r>
          </a:p>
          <a:p>
            <a:r>
              <a:rPr lang="sv-SE" sz="2400" b="1" dirty="0">
                <a:solidFill>
                  <a:schemeClr val="tx1"/>
                </a:solidFill>
              </a:rPr>
              <a:t>Pendlingar efter svängen ger samma avdrag.</a:t>
            </a:r>
          </a:p>
          <a:p>
            <a:r>
              <a:rPr lang="sv-SE" sz="2400" b="1" dirty="0">
                <a:solidFill>
                  <a:schemeClr val="tx1"/>
                </a:solidFill>
              </a:rPr>
              <a:t>Avdrag görs för centreringsfel för roll på linjer som tidigare. </a:t>
            </a:r>
          </a:p>
          <a:p>
            <a:r>
              <a:rPr lang="sv-SE" sz="2400" b="1" dirty="0">
                <a:solidFill>
                  <a:schemeClr val="tx1"/>
                </a:solidFill>
              </a:rPr>
              <a:t>Inget avdrag för vindavdrift görs när modellen är </a:t>
            </a:r>
            <a:r>
              <a:rPr lang="sv-SE" sz="2400" b="1" dirty="0" err="1">
                <a:solidFill>
                  <a:schemeClr val="tx1"/>
                </a:solidFill>
              </a:rPr>
              <a:t>utstallad</a:t>
            </a:r>
            <a:r>
              <a:rPr lang="sv-SE" sz="2400" b="1" dirty="0">
                <a:solidFill>
                  <a:schemeClr val="tx1"/>
                </a:solidFill>
              </a:rPr>
              <a:t>.</a:t>
            </a: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6" name="Bildobjekt 5"/>
          <p:cNvPicPr>
            <a:picLocks noChangeAspect="1"/>
          </p:cNvPicPr>
          <p:nvPr/>
        </p:nvPicPr>
        <p:blipFill>
          <a:blip r:embed="rId3"/>
          <a:stretch>
            <a:fillRect/>
          </a:stretch>
        </p:blipFill>
        <p:spPr>
          <a:xfrm>
            <a:off x="187842" y="1735437"/>
            <a:ext cx="4110601" cy="4509067"/>
          </a:xfrm>
          <a:prstGeom prst="rect">
            <a:avLst/>
          </a:prstGeom>
        </p:spPr>
      </p:pic>
    </p:spTree>
    <p:extLst>
      <p:ext uri="{BB962C8B-B14F-4D97-AF65-F5344CB8AC3E}">
        <p14:creationId xmlns:p14="http://schemas.microsoft.com/office/powerpoint/2010/main" val="1323229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684212" y="2051220"/>
            <a:ext cx="9399374" cy="3212757"/>
          </a:xfrm>
        </p:spPr>
        <p:style>
          <a:lnRef idx="1">
            <a:schemeClr val="accent6"/>
          </a:lnRef>
          <a:fillRef idx="2">
            <a:schemeClr val="accent6"/>
          </a:fillRef>
          <a:effectRef idx="1">
            <a:schemeClr val="accent6"/>
          </a:effectRef>
          <a:fontRef idx="minor">
            <a:schemeClr val="dk1"/>
          </a:fontRef>
        </p:style>
        <p:txBody>
          <a:bodyPr>
            <a:normAutofit/>
          </a:bodyPr>
          <a:lstStyle/>
          <a:p>
            <a:endParaRPr lang="sv-SE" sz="3000" b="1" dirty="0" smtClean="0">
              <a:solidFill>
                <a:srgbClr val="FFFF00"/>
              </a:solidFill>
            </a:endParaRPr>
          </a:p>
          <a:p>
            <a:r>
              <a:rPr lang="sv-SE" sz="3000" b="1" dirty="0" smtClean="0">
                <a:solidFill>
                  <a:srgbClr val="FFFF00"/>
                </a:solidFill>
              </a:rPr>
              <a:t>Familj 5.2 : Stall </a:t>
            </a:r>
            <a:r>
              <a:rPr lang="sv-SE" sz="3000" b="1" dirty="0" err="1" smtClean="0">
                <a:solidFill>
                  <a:srgbClr val="FFFF00"/>
                </a:solidFill>
              </a:rPr>
              <a:t>turns</a:t>
            </a:r>
            <a:r>
              <a:rPr lang="sv-SE" sz="3000" b="1" dirty="0" smtClean="0">
                <a:solidFill>
                  <a:srgbClr val="FFFF00"/>
                </a:solidFill>
              </a:rPr>
              <a:t> (</a:t>
            </a:r>
            <a:r>
              <a:rPr lang="sv-SE" sz="3000" b="1" dirty="0" err="1" smtClean="0">
                <a:solidFill>
                  <a:srgbClr val="FFFF00"/>
                </a:solidFill>
              </a:rPr>
              <a:t>Hammerheads</a:t>
            </a:r>
            <a:r>
              <a:rPr lang="sv-SE" sz="3000" b="1" dirty="0" smtClean="0">
                <a:solidFill>
                  <a:srgbClr val="FFFF00"/>
                </a:solidFill>
              </a:rPr>
              <a:t>) </a:t>
            </a:r>
          </a:p>
          <a:p>
            <a:pPr marL="0" indent="0">
              <a:buNone/>
            </a:pPr>
            <a:r>
              <a:rPr lang="sv-SE" sz="3000" b="1" dirty="0" smtClean="0">
                <a:solidFill>
                  <a:schemeClr val="tx1"/>
                </a:solidFill>
              </a:rPr>
              <a:t>Video från IMAC International</a:t>
            </a:r>
          </a:p>
          <a:p>
            <a:pPr marL="0" indent="0">
              <a:buNone/>
            </a:pPr>
            <a:r>
              <a:rPr lang="sv-SE" sz="3000" b="1" dirty="0" smtClean="0">
                <a:solidFill>
                  <a:schemeClr val="tx1"/>
                </a:solidFill>
              </a:rPr>
              <a:t>(8 minuter 15 sekunder)</a:t>
            </a: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2652906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3814119" y="2372497"/>
            <a:ext cx="8181821" cy="4844987"/>
          </a:xfrm>
        </p:spPr>
        <p:txBody>
          <a:bodyPr>
            <a:normAutofit fontScale="92500" lnSpcReduction="20000"/>
          </a:bodyPr>
          <a:lstStyle/>
          <a:p>
            <a:endParaRPr lang="sv-SE" sz="3200" b="1" dirty="0">
              <a:solidFill>
                <a:srgbClr val="FFFF00"/>
              </a:solidFill>
            </a:endParaRPr>
          </a:p>
          <a:p>
            <a:r>
              <a:rPr lang="sv-SE" sz="3000" b="1" dirty="0">
                <a:solidFill>
                  <a:srgbClr val="FFFF00"/>
                </a:solidFill>
              </a:rPr>
              <a:t>Familj 6.2: </a:t>
            </a:r>
            <a:r>
              <a:rPr lang="sv-SE" sz="3000" b="1" dirty="0" err="1">
                <a:solidFill>
                  <a:srgbClr val="FFFF00"/>
                </a:solidFill>
              </a:rPr>
              <a:t>Tail</a:t>
            </a:r>
            <a:r>
              <a:rPr lang="sv-SE" sz="3000" b="1" dirty="0">
                <a:solidFill>
                  <a:srgbClr val="FFFF00"/>
                </a:solidFill>
              </a:rPr>
              <a:t> </a:t>
            </a:r>
            <a:r>
              <a:rPr lang="sv-SE" sz="3000" b="1" dirty="0" err="1">
                <a:solidFill>
                  <a:srgbClr val="FFFF00"/>
                </a:solidFill>
              </a:rPr>
              <a:t>slide</a:t>
            </a:r>
            <a:r>
              <a:rPr lang="sv-SE" sz="3000" b="1" dirty="0">
                <a:solidFill>
                  <a:srgbClr val="FFFF00"/>
                </a:solidFill>
              </a:rPr>
              <a:t> (sida 38)</a:t>
            </a:r>
          </a:p>
          <a:p>
            <a:r>
              <a:rPr lang="sv-SE" sz="2600" b="1" dirty="0">
                <a:solidFill>
                  <a:schemeClr val="tx1"/>
                </a:solidFill>
              </a:rPr>
              <a:t>Samma kriterier som för Stall </a:t>
            </a:r>
            <a:r>
              <a:rPr lang="sv-SE" sz="2600" b="1" dirty="0" err="1">
                <a:solidFill>
                  <a:schemeClr val="tx1"/>
                </a:solidFill>
              </a:rPr>
              <a:t>turn</a:t>
            </a:r>
            <a:r>
              <a:rPr lang="sv-SE" sz="2600" b="1" dirty="0">
                <a:solidFill>
                  <a:schemeClr val="tx1"/>
                </a:solidFill>
              </a:rPr>
              <a:t>, förutom att 180 graders svängen är ersatt med att modellen glider rakt bakåt i stället. Modellen skall sedan tippa över så att nosen pekar nedåt till lodlinjen.</a:t>
            </a:r>
          </a:p>
          <a:p>
            <a:r>
              <a:rPr lang="sv-SE" sz="2600" b="1" dirty="0">
                <a:solidFill>
                  <a:schemeClr val="tx1"/>
                </a:solidFill>
              </a:rPr>
              <a:t>Manövern kan göras både rättvänd och inverterad.</a:t>
            </a:r>
          </a:p>
          <a:p>
            <a:r>
              <a:rPr lang="sv-SE" sz="2600" b="1" dirty="0">
                <a:solidFill>
                  <a:schemeClr val="tx1"/>
                </a:solidFill>
              </a:rPr>
              <a:t>Om ingen glidning bakåt sker, skall manövern nollas.</a:t>
            </a:r>
          </a:p>
          <a:p>
            <a:r>
              <a:rPr lang="sv-SE" sz="2600" b="1" dirty="0">
                <a:solidFill>
                  <a:schemeClr val="tx1"/>
                </a:solidFill>
              </a:rPr>
              <a:t>Modellen får pendla i lodplanet, efter vändning utan poängavdrag. </a:t>
            </a:r>
          </a:p>
          <a:p>
            <a:r>
              <a:rPr lang="sv-SE" sz="2600" b="1" dirty="0">
                <a:solidFill>
                  <a:schemeClr val="tx1"/>
                </a:solidFill>
              </a:rPr>
              <a:t>Övrig poängsättning som för Stall </a:t>
            </a:r>
            <a:r>
              <a:rPr lang="sv-SE" sz="2600" b="1" dirty="0" err="1">
                <a:solidFill>
                  <a:schemeClr val="tx1"/>
                </a:solidFill>
              </a:rPr>
              <a:t>turn</a:t>
            </a:r>
            <a:r>
              <a:rPr lang="sv-SE" sz="2600" b="1" dirty="0">
                <a:solidFill>
                  <a:schemeClr val="tx1"/>
                </a:solidFill>
              </a:rPr>
              <a:t>.</a:t>
            </a:r>
          </a:p>
          <a:p>
            <a:endParaRPr lang="sv-SE" sz="2400" b="1" dirty="0">
              <a:solidFill>
                <a:schemeClr val="tx1"/>
              </a:solidFill>
            </a:endParaRPr>
          </a:p>
          <a:p>
            <a:endParaRPr lang="sv-SE" sz="2400" b="1" dirty="0">
              <a:solidFill>
                <a:schemeClr val="tx1"/>
              </a:solidFill>
            </a:endParaRPr>
          </a:p>
          <a:p>
            <a:pPr marL="0" indent="0">
              <a:buNone/>
            </a:pPr>
            <a:endParaRPr lang="sv-SE" sz="2400" b="1" dirty="0">
              <a:solidFill>
                <a:schemeClr val="tx1"/>
              </a:solidFill>
            </a:endParaRP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7" name="Bildobjekt 6"/>
          <p:cNvPicPr>
            <a:picLocks noChangeAspect="1"/>
          </p:cNvPicPr>
          <p:nvPr/>
        </p:nvPicPr>
        <p:blipFill>
          <a:blip r:embed="rId3"/>
          <a:stretch>
            <a:fillRect/>
          </a:stretch>
        </p:blipFill>
        <p:spPr>
          <a:xfrm>
            <a:off x="684212" y="1483187"/>
            <a:ext cx="3000041" cy="2477142"/>
          </a:xfrm>
          <a:prstGeom prst="rect">
            <a:avLst/>
          </a:prstGeom>
        </p:spPr>
      </p:pic>
      <p:pic>
        <p:nvPicPr>
          <p:cNvPr id="8" name="Bildobjekt 7"/>
          <p:cNvPicPr>
            <a:picLocks noChangeAspect="1"/>
          </p:cNvPicPr>
          <p:nvPr/>
        </p:nvPicPr>
        <p:blipFill>
          <a:blip r:embed="rId4"/>
          <a:stretch>
            <a:fillRect/>
          </a:stretch>
        </p:blipFill>
        <p:spPr>
          <a:xfrm>
            <a:off x="684211" y="4034469"/>
            <a:ext cx="3000041" cy="2590800"/>
          </a:xfrm>
          <a:prstGeom prst="rect">
            <a:avLst/>
          </a:prstGeom>
        </p:spPr>
      </p:pic>
    </p:spTree>
    <p:extLst>
      <p:ext uri="{BB962C8B-B14F-4D97-AF65-F5344CB8AC3E}">
        <p14:creationId xmlns:p14="http://schemas.microsoft.com/office/powerpoint/2010/main" val="3132436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181233" y="1466335"/>
            <a:ext cx="11814708" cy="5751150"/>
          </a:xfrm>
        </p:spPr>
        <p:txBody>
          <a:bodyPr>
            <a:normAutofit lnSpcReduction="10000"/>
          </a:bodyPr>
          <a:lstStyle/>
          <a:p>
            <a:endParaRPr lang="sv-SE" sz="3200" b="1" dirty="0">
              <a:solidFill>
                <a:srgbClr val="FFFF00"/>
              </a:solidFill>
            </a:endParaRPr>
          </a:p>
          <a:p>
            <a:r>
              <a:rPr lang="sv-SE" sz="3000" b="1" dirty="0">
                <a:solidFill>
                  <a:srgbClr val="FFFF00"/>
                </a:solidFill>
              </a:rPr>
              <a:t>Familj 7: Loopar, allmänt (sida 39)</a:t>
            </a:r>
          </a:p>
          <a:p>
            <a:r>
              <a:rPr lang="sv-SE" sz="2400" b="1" dirty="0">
                <a:solidFill>
                  <a:schemeClr val="tx1"/>
                </a:solidFill>
              </a:rPr>
              <a:t>Storleken på loopingar bedöms ej.</a:t>
            </a:r>
          </a:p>
          <a:p>
            <a:r>
              <a:rPr lang="sv-SE" sz="2400" b="1" dirty="0">
                <a:solidFill>
                  <a:schemeClr val="tx1"/>
                </a:solidFill>
              </a:rPr>
              <a:t>Radien skall vara konstant. Varje synlig radie avvikelse skall resultera i 1 poängs avdrag.</a:t>
            </a:r>
          </a:p>
          <a:p>
            <a:r>
              <a:rPr lang="sv-SE" sz="2400" b="1" dirty="0">
                <a:solidFill>
                  <a:schemeClr val="tx1"/>
                </a:solidFill>
              </a:rPr>
              <a:t>Finns det flera loopdelar som skall vara lika och är de inte det, ges 1 poängs avdrag per avvikelse. </a:t>
            </a:r>
          </a:p>
          <a:p>
            <a:r>
              <a:rPr lang="sv-SE" sz="2400" b="1" dirty="0">
                <a:solidFill>
                  <a:schemeClr val="tx1"/>
                </a:solidFill>
              </a:rPr>
              <a:t>Finns det rollelement på ingång eller utgång, så  får ingen linje visas. Visas linje ger detta minst 2 poängs avdrag. </a:t>
            </a:r>
          </a:p>
          <a:p>
            <a:r>
              <a:rPr lang="sv-SE" sz="2400" b="1" dirty="0">
                <a:solidFill>
                  <a:schemeClr val="tx1"/>
                </a:solidFill>
              </a:rPr>
              <a:t>Rollelement på linjer skall centreras.</a:t>
            </a:r>
          </a:p>
          <a:p>
            <a:r>
              <a:rPr lang="sv-SE" sz="2400" b="1" dirty="0">
                <a:solidFill>
                  <a:schemeClr val="tx1"/>
                </a:solidFill>
              </a:rPr>
              <a:t>Saknas linje mellan två loopdelar när rollelement finns på en linje, ger detta 2 poängs avdrag. T ex på ett Horisontellt S eller i en Dubbel cuban.</a:t>
            </a:r>
          </a:p>
          <a:p>
            <a:endParaRPr lang="sv-SE" sz="2400" b="1" dirty="0">
              <a:solidFill>
                <a:schemeClr val="tx1"/>
              </a:solidFill>
            </a:endParaRPr>
          </a:p>
          <a:p>
            <a:pPr marL="0" indent="0">
              <a:buNone/>
            </a:pPr>
            <a:endParaRPr lang="sv-SE" sz="2400" b="1" dirty="0">
              <a:solidFill>
                <a:schemeClr val="tx1"/>
              </a:solidFill>
            </a:endParaRP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934597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3575222" y="1153297"/>
            <a:ext cx="7941275" cy="6064188"/>
          </a:xfrm>
        </p:spPr>
        <p:txBody>
          <a:bodyPr>
            <a:normAutofit/>
          </a:bodyPr>
          <a:lstStyle/>
          <a:p>
            <a:endParaRPr lang="sv-SE" sz="3200" b="1" dirty="0">
              <a:solidFill>
                <a:srgbClr val="FFFF00"/>
              </a:solidFill>
            </a:endParaRPr>
          </a:p>
          <a:p>
            <a:r>
              <a:rPr lang="sv-SE" sz="3000" b="1" dirty="0">
                <a:solidFill>
                  <a:srgbClr val="FFFF00"/>
                </a:solidFill>
              </a:rPr>
              <a:t>Familj 7:2 Halvloopar (sida 40)</a:t>
            </a:r>
          </a:p>
          <a:p>
            <a:r>
              <a:rPr lang="sv-SE" sz="2400" b="1" dirty="0">
                <a:solidFill>
                  <a:schemeClr val="tx1"/>
                </a:solidFill>
              </a:rPr>
              <a:t>Visas linje mellan </a:t>
            </a:r>
            <a:r>
              <a:rPr lang="sv-SE" sz="2400" b="1" dirty="0" err="1">
                <a:solidFill>
                  <a:schemeClr val="tx1"/>
                </a:solidFill>
              </a:rPr>
              <a:t>loopdel</a:t>
            </a:r>
            <a:r>
              <a:rPr lang="sv-SE" sz="2400" b="1" dirty="0">
                <a:solidFill>
                  <a:schemeClr val="tx1"/>
                </a:solidFill>
              </a:rPr>
              <a:t> och rollelement ges minst 2 poängs avdrag.</a:t>
            </a:r>
          </a:p>
          <a:p>
            <a:r>
              <a:rPr lang="sv-SE" sz="2400" b="1" dirty="0">
                <a:solidFill>
                  <a:schemeClr val="tx1"/>
                </a:solidFill>
              </a:rPr>
              <a:t>Påbörjas rollelement innan hela radien flugits, så ges avdrag på 1 poäng per 10 grader.</a:t>
            </a:r>
          </a:p>
          <a:p>
            <a:r>
              <a:rPr lang="sv-SE" sz="2400" b="1" dirty="0">
                <a:solidFill>
                  <a:schemeClr val="tx1"/>
                </a:solidFill>
              </a:rPr>
              <a:t>Bedöms annars som hela loopar.</a:t>
            </a:r>
          </a:p>
          <a:p>
            <a:pPr marL="0" indent="0">
              <a:buNone/>
            </a:pPr>
            <a:endParaRPr lang="sv-SE" sz="2400" b="1" dirty="0">
              <a:solidFill>
                <a:schemeClr val="tx1"/>
              </a:solidFill>
            </a:endParaRP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4" name="Bildobjekt 3"/>
          <p:cNvPicPr>
            <a:picLocks noChangeAspect="1"/>
          </p:cNvPicPr>
          <p:nvPr/>
        </p:nvPicPr>
        <p:blipFill>
          <a:blip r:embed="rId3"/>
          <a:stretch>
            <a:fillRect/>
          </a:stretch>
        </p:blipFill>
        <p:spPr>
          <a:xfrm>
            <a:off x="597688" y="1260388"/>
            <a:ext cx="2687324" cy="2561968"/>
          </a:xfrm>
          <a:prstGeom prst="rect">
            <a:avLst/>
          </a:prstGeom>
        </p:spPr>
      </p:pic>
      <p:pic>
        <p:nvPicPr>
          <p:cNvPr id="6" name="Bildobjekt 5"/>
          <p:cNvPicPr>
            <a:picLocks noChangeAspect="1"/>
          </p:cNvPicPr>
          <p:nvPr/>
        </p:nvPicPr>
        <p:blipFill>
          <a:blip r:embed="rId4"/>
          <a:stretch>
            <a:fillRect/>
          </a:stretch>
        </p:blipFill>
        <p:spPr>
          <a:xfrm>
            <a:off x="589800" y="3945924"/>
            <a:ext cx="2695212" cy="2776152"/>
          </a:xfrm>
          <a:prstGeom prst="rect">
            <a:avLst/>
          </a:prstGeom>
        </p:spPr>
      </p:pic>
    </p:spTree>
    <p:extLst>
      <p:ext uri="{BB962C8B-B14F-4D97-AF65-F5344CB8AC3E}">
        <p14:creationId xmlns:p14="http://schemas.microsoft.com/office/powerpoint/2010/main" val="4149312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3426941" y="1161535"/>
            <a:ext cx="8122507" cy="6064188"/>
          </a:xfrm>
        </p:spPr>
        <p:txBody>
          <a:bodyPr>
            <a:normAutofit/>
          </a:bodyPr>
          <a:lstStyle/>
          <a:p>
            <a:endParaRPr lang="sv-SE" sz="3200" b="1" dirty="0">
              <a:solidFill>
                <a:srgbClr val="FFFF00"/>
              </a:solidFill>
            </a:endParaRPr>
          </a:p>
          <a:p>
            <a:r>
              <a:rPr lang="sv-SE" sz="3000" b="1" dirty="0">
                <a:solidFill>
                  <a:srgbClr val="FFFF00"/>
                </a:solidFill>
              </a:rPr>
              <a:t>Familj 7:3 Trekvarts loopar (sida 41)</a:t>
            </a:r>
          </a:p>
          <a:p>
            <a:r>
              <a:rPr lang="sv-SE" sz="2400" b="1" dirty="0">
                <a:solidFill>
                  <a:schemeClr val="tx1"/>
                </a:solidFill>
              </a:rPr>
              <a:t>Alla radier kan vara olika.</a:t>
            </a:r>
          </a:p>
          <a:p>
            <a:r>
              <a:rPr lang="sv-SE" sz="2400" b="1" dirty="0">
                <a:solidFill>
                  <a:schemeClr val="tx1"/>
                </a:solidFill>
              </a:rPr>
              <a:t>Längden på linjerna kan vara olika.</a:t>
            </a:r>
          </a:p>
          <a:p>
            <a:r>
              <a:rPr lang="sv-SE" sz="2400" b="1" dirty="0">
                <a:solidFill>
                  <a:schemeClr val="tx1"/>
                </a:solidFill>
              </a:rPr>
              <a:t>Lutningen på linjerna skall vara 45 grader.</a:t>
            </a:r>
          </a:p>
          <a:p>
            <a:r>
              <a:rPr lang="sv-SE" sz="2400" b="1" dirty="0">
                <a:solidFill>
                  <a:schemeClr val="tx1"/>
                </a:solidFill>
              </a:rPr>
              <a:t>Rollar på linjer skall vara centrerade.</a:t>
            </a:r>
          </a:p>
          <a:p>
            <a:r>
              <a:rPr lang="sv-SE" sz="2400" b="1" dirty="0">
                <a:solidFill>
                  <a:schemeClr val="tx1"/>
                </a:solidFill>
              </a:rPr>
              <a:t>Bedöms annars som hela loopar.</a:t>
            </a: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7" name="Bildobjekt 6"/>
          <p:cNvPicPr>
            <a:picLocks noChangeAspect="1"/>
          </p:cNvPicPr>
          <p:nvPr/>
        </p:nvPicPr>
        <p:blipFill>
          <a:blip r:embed="rId3"/>
          <a:stretch>
            <a:fillRect/>
          </a:stretch>
        </p:blipFill>
        <p:spPr>
          <a:xfrm>
            <a:off x="445443" y="1301578"/>
            <a:ext cx="2816741" cy="2515855"/>
          </a:xfrm>
          <a:prstGeom prst="rect">
            <a:avLst/>
          </a:prstGeom>
        </p:spPr>
      </p:pic>
      <p:pic>
        <p:nvPicPr>
          <p:cNvPr id="8" name="Bildobjekt 7"/>
          <p:cNvPicPr>
            <a:picLocks noChangeAspect="1"/>
          </p:cNvPicPr>
          <p:nvPr/>
        </p:nvPicPr>
        <p:blipFill>
          <a:blip r:embed="rId4"/>
          <a:stretch>
            <a:fillRect/>
          </a:stretch>
        </p:blipFill>
        <p:spPr>
          <a:xfrm>
            <a:off x="445442" y="3896497"/>
            <a:ext cx="2816742" cy="2709380"/>
          </a:xfrm>
          <a:prstGeom prst="rect">
            <a:avLst/>
          </a:prstGeom>
        </p:spPr>
      </p:pic>
    </p:spTree>
    <p:extLst>
      <p:ext uri="{BB962C8B-B14F-4D97-AF65-F5344CB8AC3E}">
        <p14:creationId xmlns:p14="http://schemas.microsoft.com/office/powerpoint/2010/main" val="3203015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176480"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205946" y="1186249"/>
            <a:ext cx="11343503" cy="5601729"/>
          </a:xfrm>
        </p:spPr>
        <p:txBody>
          <a:bodyPr>
            <a:normAutofit fontScale="77500" lnSpcReduction="20000"/>
          </a:bodyPr>
          <a:lstStyle/>
          <a:p>
            <a:r>
              <a:rPr lang="sv-SE" sz="3100" b="1" dirty="0">
                <a:solidFill>
                  <a:srgbClr val="FFFF00"/>
                </a:solidFill>
              </a:rPr>
              <a:t>2 större regelskillnader mot fullskala </a:t>
            </a:r>
            <a:r>
              <a:rPr lang="sv-SE" sz="3100" b="1" dirty="0" err="1">
                <a:solidFill>
                  <a:srgbClr val="FFFF00"/>
                </a:solidFill>
              </a:rPr>
              <a:t>aerobatic</a:t>
            </a:r>
            <a:r>
              <a:rPr lang="sv-SE" sz="3100" b="1" dirty="0">
                <a:solidFill>
                  <a:srgbClr val="FFFF00"/>
                </a:solidFill>
              </a:rPr>
              <a:t> flyg (3. sida 17)</a:t>
            </a:r>
          </a:p>
          <a:p>
            <a:r>
              <a:rPr lang="sv-SE" sz="2800" b="1" dirty="0">
                <a:solidFill>
                  <a:schemeClr val="tx1"/>
                </a:solidFill>
              </a:rPr>
              <a:t>I IMAC bedöms flyglinje i stället för flygattityd.</a:t>
            </a:r>
          </a:p>
          <a:p>
            <a:r>
              <a:rPr lang="sv-SE" sz="2800" b="1" dirty="0">
                <a:solidFill>
                  <a:schemeClr val="tx1"/>
                </a:solidFill>
              </a:rPr>
              <a:t>I IMAC får man 1 poäng avdrag per 10 graders avvikelse. Fullskala har 1 poäng per 5 graders avvikelse.</a:t>
            </a:r>
          </a:p>
          <a:p>
            <a:endParaRPr lang="sv-SE" sz="2800" b="1" dirty="0">
              <a:solidFill>
                <a:schemeClr val="tx1"/>
              </a:solidFill>
            </a:endParaRPr>
          </a:p>
          <a:p>
            <a:r>
              <a:rPr lang="sv-SE" sz="3100" b="1" dirty="0">
                <a:solidFill>
                  <a:srgbClr val="FFFF00"/>
                </a:solidFill>
              </a:rPr>
              <a:t>Begränsning av flygområdet (4. sida 17)</a:t>
            </a:r>
          </a:p>
          <a:p>
            <a:r>
              <a:rPr lang="sv-SE" sz="2800" b="1" dirty="0">
                <a:solidFill>
                  <a:schemeClr val="tx1"/>
                </a:solidFill>
              </a:rPr>
              <a:t>Deadline är 100 fot framför piloten (= 30,5 m).</a:t>
            </a:r>
          </a:p>
          <a:p>
            <a:r>
              <a:rPr lang="sv-SE" sz="2800" b="1" dirty="0">
                <a:solidFill>
                  <a:schemeClr val="tx1"/>
                </a:solidFill>
              </a:rPr>
              <a:t>Syns den inte naturligt i terrängen, skall den märkas ut.</a:t>
            </a:r>
          </a:p>
          <a:p>
            <a:endParaRPr lang="sv-SE" sz="2800" b="1" dirty="0">
              <a:solidFill>
                <a:schemeClr val="tx1"/>
              </a:solidFill>
            </a:endParaRPr>
          </a:p>
          <a:p>
            <a:r>
              <a:rPr lang="sv-SE" sz="3100" b="1" dirty="0">
                <a:solidFill>
                  <a:srgbClr val="FFFF00"/>
                </a:solidFill>
              </a:rPr>
              <a:t>Air Space Control =ACS (4.3 sida 18) </a:t>
            </a:r>
          </a:p>
          <a:p>
            <a:r>
              <a:rPr lang="sv-SE" sz="2800" b="1" dirty="0">
                <a:solidFill>
                  <a:schemeClr val="tx1"/>
                </a:solidFill>
              </a:rPr>
              <a:t>Piloten skall sträva efter att visa varje manöver så tydligt som möjligt. Detta samtidigt som flygområdet skall vara så litet som möjligt.</a:t>
            </a:r>
          </a:p>
          <a:p>
            <a:r>
              <a:rPr lang="sv-SE" sz="2800" b="1" dirty="0">
                <a:solidFill>
                  <a:schemeClr val="tx1"/>
                </a:solidFill>
              </a:rPr>
              <a:t>ACS poängsätts av domarna i hela poäng från 1-10. Poängen multipliceras med en faktor som ökar med svårighetgraden på klassen (3-15 K). </a:t>
            </a:r>
            <a:endParaRPr lang="sv-SE" dirty="0">
              <a:solidFill>
                <a:schemeClr val="tx1"/>
              </a:solidFill>
            </a:endParaRPr>
          </a:p>
        </p:txBody>
      </p:sp>
      <p:pic>
        <p:nvPicPr>
          <p:cNvPr id="5" name="Bildobjekt 4"/>
          <p:cNvPicPr>
            <a:picLocks noChangeAspect="1"/>
          </p:cNvPicPr>
          <p:nvPr/>
        </p:nvPicPr>
        <p:blipFill>
          <a:blip r:embed="rId2"/>
          <a:stretch>
            <a:fillRect/>
          </a:stretch>
        </p:blipFill>
        <p:spPr>
          <a:xfrm>
            <a:off x="9784879" y="345154"/>
            <a:ext cx="2205290" cy="1273497"/>
          </a:xfrm>
          <a:prstGeom prst="rect">
            <a:avLst/>
          </a:prstGeom>
        </p:spPr>
      </p:pic>
    </p:spTree>
    <p:extLst>
      <p:ext uri="{BB962C8B-B14F-4D97-AF65-F5344CB8AC3E}">
        <p14:creationId xmlns:p14="http://schemas.microsoft.com/office/powerpoint/2010/main" val="419901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3871784" y="1375719"/>
            <a:ext cx="8122507" cy="6064188"/>
          </a:xfrm>
        </p:spPr>
        <p:txBody>
          <a:bodyPr>
            <a:normAutofit/>
          </a:bodyPr>
          <a:lstStyle/>
          <a:p>
            <a:r>
              <a:rPr lang="sv-SE" sz="3000" b="1" dirty="0">
                <a:solidFill>
                  <a:srgbClr val="FFFF00"/>
                </a:solidFill>
              </a:rPr>
              <a:t>Familj 7.4.1-2 Hela loopar (sida 42)</a:t>
            </a:r>
          </a:p>
          <a:p>
            <a:r>
              <a:rPr lang="sv-SE" sz="2400" b="1" dirty="0">
                <a:solidFill>
                  <a:schemeClr val="tx1"/>
                </a:solidFill>
              </a:rPr>
              <a:t>Loopningen skall vara perfekt rund. Den måste därför vindkompenseras. Rundheten bedöms med utgångspunkt från tyngdpunkten på modellen.</a:t>
            </a:r>
          </a:p>
          <a:p>
            <a:r>
              <a:rPr lang="sv-SE" sz="2400" b="1" dirty="0">
                <a:solidFill>
                  <a:schemeClr val="tx1"/>
                </a:solidFill>
              </a:rPr>
              <a:t>Rak flygning ger 1 poängs avdrag per tillfälle. </a:t>
            </a:r>
          </a:p>
          <a:p>
            <a:r>
              <a:rPr lang="sv-SE" sz="2400" b="1" dirty="0">
                <a:solidFill>
                  <a:schemeClr val="tx1"/>
                </a:solidFill>
              </a:rPr>
              <a:t>Variation i radie ger 1 poängs avdrag per tillfälle.</a:t>
            </a:r>
          </a:p>
          <a:p>
            <a:r>
              <a:rPr lang="sv-SE" sz="2400" b="1" dirty="0">
                <a:solidFill>
                  <a:schemeClr val="tx1"/>
                </a:solidFill>
              </a:rPr>
              <a:t>5 graders avvikelse i roll led ger 0,5 poängs avdrag</a:t>
            </a:r>
          </a:p>
          <a:p>
            <a:r>
              <a:rPr lang="sv-SE" sz="2400" b="1" dirty="0">
                <a:solidFill>
                  <a:schemeClr val="tx1"/>
                </a:solidFill>
              </a:rPr>
              <a:t>5 graders vinkelavvikelse i sidled ger 0,5 poängs avdrag, se bild.</a:t>
            </a: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4" name="Bildobjekt 3"/>
          <p:cNvPicPr>
            <a:picLocks noChangeAspect="1"/>
          </p:cNvPicPr>
          <p:nvPr/>
        </p:nvPicPr>
        <p:blipFill>
          <a:blip r:embed="rId3"/>
          <a:stretch>
            <a:fillRect/>
          </a:stretch>
        </p:blipFill>
        <p:spPr>
          <a:xfrm>
            <a:off x="380927" y="1276865"/>
            <a:ext cx="2973595" cy="2809103"/>
          </a:xfrm>
          <a:prstGeom prst="rect">
            <a:avLst/>
          </a:prstGeom>
        </p:spPr>
      </p:pic>
      <p:pic>
        <p:nvPicPr>
          <p:cNvPr id="6" name="Bildobjekt 5"/>
          <p:cNvPicPr>
            <a:picLocks noChangeAspect="1"/>
          </p:cNvPicPr>
          <p:nvPr/>
        </p:nvPicPr>
        <p:blipFill>
          <a:blip r:embed="rId4"/>
          <a:stretch>
            <a:fillRect/>
          </a:stretch>
        </p:blipFill>
        <p:spPr>
          <a:xfrm>
            <a:off x="380927" y="4152491"/>
            <a:ext cx="3007767" cy="2536633"/>
          </a:xfrm>
          <a:prstGeom prst="rect">
            <a:avLst/>
          </a:prstGeom>
        </p:spPr>
      </p:pic>
    </p:spTree>
    <p:extLst>
      <p:ext uri="{BB962C8B-B14F-4D97-AF65-F5344CB8AC3E}">
        <p14:creationId xmlns:p14="http://schemas.microsoft.com/office/powerpoint/2010/main" val="908201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503853" y="1392195"/>
            <a:ext cx="11787001" cy="2748688"/>
          </a:xfrm>
        </p:spPr>
        <p:txBody>
          <a:bodyPr>
            <a:normAutofit/>
          </a:bodyPr>
          <a:lstStyle/>
          <a:p>
            <a:r>
              <a:rPr lang="sv-SE" sz="2800" b="1" dirty="0">
                <a:solidFill>
                  <a:srgbClr val="FFFF00"/>
                </a:solidFill>
              </a:rPr>
              <a:t>Familj 7.4.1-2 Hela loopar (sida 43)</a:t>
            </a:r>
          </a:p>
          <a:p>
            <a:r>
              <a:rPr lang="sv-SE" sz="2400" b="1" dirty="0">
                <a:solidFill>
                  <a:schemeClr val="tx1"/>
                </a:solidFill>
              </a:rPr>
              <a:t>Vanliga typer av fel. Avdrag skall göras enligt regeln om radie avvikelse. Varje tydlig synlig avvikelse, skall ge 1 poängs avdrag.  </a:t>
            </a:r>
          </a:p>
          <a:p>
            <a:r>
              <a:rPr lang="sv-SE" sz="2400" b="1" dirty="0">
                <a:solidFill>
                  <a:schemeClr val="tx1"/>
                </a:solidFill>
              </a:rPr>
              <a:t>Det totala avdraget är det upp till domaren att besluta om.</a:t>
            </a: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7" name="Bildobjekt 6"/>
          <p:cNvPicPr>
            <a:picLocks noChangeAspect="1"/>
          </p:cNvPicPr>
          <p:nvPr/>
        </p:nvPicPr>
        <p:blipFill>
          <a:blip r:embed="rId3"/>
          <a:stretch>
            <a:fillRect/>
          </a:stretch>
        </p:blipFill>
        <p:spPr>
          <a:xfrm>
            <a:off x="8295625" y="3626905"/>
            <a:ext cx="3001997" cy="2926759"/>
          </a:xfrm>
          <a:prstGeom prst="rect">
            <a:avLst/>
          </a:prstGeom>
        </p:spPr>
      </p:pic>
      <p:pic>
        <p:nvPicPr>
          <p:cNvPr id="9" name="Bildobjekt 8"/>
          <p:cNvPicPr>
            <a:picLocks noChangeAspect="1"/>
          </p:cNvPicPr>
          <p:nvPr/>
        </p:nvPicPr>
        <p:blipFill>
          <a:blip r:embed="rId4"/>
          <a:stretch>
            <a:fillRect/>
          </a:stretch>
        </p:blipFill>
        <p:spPr>
          <a:xfrm>
            <a:off x="684212" y="3626904"/>
            <a:ext cx="3089381" cy="2926759"/>
          </a:xfrm>
          <a:prstGeom prst="rect">
            <a:avLst/>
          </a:prstGeom>
        </p:spPr>
      </p:pic>
      <p:pic>
        <p:nvPicPr>
          <p:cNvPr id="10" name="Bildobjekt 9"/>
          <p:cNvPicPr>
            <a:picLocks noChangeAspect="1"/>
          </p:cNvPicPr>
          <p:nvPr/>
        </p:nvPicPr>
        <p:blipFill>
          <a:blip r:embed="rId5"/>
          <a:stretch>
            <a:fillRect/>
          </a:stretch>
        </p:blipFill>
        <p:spPr>
          <a:xfrm>
            <a:off x="4599991" y="3626905"/>
            <a:ext cx="3024517" cy="2926759"/>
          </a:xfrm>
          <a:prstGeom prst="rect">
            <a:avLst/>
          </a:prstGeom>
        </p:spPr>
      </p:pic>
      <p:sp>
        <p:nvSpPr>
          <p:cNvPr id="6" name="Ring 5"/>
          <p:cNvSpPr/>
          <p:nvPr/>
        </p:nvSpPr>
        <p:spPr>
          <a:xfrm rot="21327542">
            <a:off x="5394773" y="3877675"/>
            <a:ext cx="1437551" cy="1414911"/>
          </a:xfrm>
          <a:prstGeom prst="donut">
            <a:avLst>
              <a:gd name="adj" fmla="val 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12" name="Ring 11"/>
          <p:cNvSpPr/>
          <p:nvPr/>
        </p:nvSpPr>
        <p:spPr>
          <a:xfrm>
            <a:off x="1754155" y="4140883"/>
            <a:ext cx="1236393" cy="1243640"/>
          </a:xfrm>
          <a:prstGeom prst="donut">
            <a:avLst>
              <a:gd name="adj" fmla="val 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13" name="Ring 12"/>
          <p:cNvSpPr/>
          <p:nvPr/>
        </p:nvSpPr>
        <p:spPr>
          <a:xfrm>
            <a:off x="9069356" y="3984172"/>
            <a:ext cx="1604866" cy="1584014"/>
          </a:xfrm>
          <a:prstGeom prst="donut">
            <a:avLst>
              <a:gd name="adj" fmla="val 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Tree>
    <p:extLst>
      <p:ext uri="{BB962C8B-B14F-4D97-AF65-F5344CB8AC3E}">
        <p14:creationId xmlns:p14="http://schemas.microsoft.com/office/powerpoint/2010/main" val="379861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4646141" y="1161535"/>
            <a:ext cx="6903307" cy="6064188"/>
          </a:xfrm>
        </p:spPr>
        <p:txBody>
          <a:bodyPr>
            <a:normAutofit/>
          </a:bodyPr>
          <a:lstStyle/>
          <a:p>
            <a:endParaRPr lang="sv-SE" sz="3200" b="1" dirty="0">
              <a:solidFill>
                <a:srgbClr val="FFFF00"/>
              </a:solidFill>
            </a:endParaRPr>
          </a:p>
          <a:p>
            <a:r>
              <a:rPr lang="sv-SE" sz="3000" b="1" dirty="0">
                <a:solidFill>
                  <a:srgbClr val="FFFF00"/>
                </a:solidFill>
              </a:rPr>
              <a:t>Familj 7.4.1-2 Hela loopar (sida 43)</a:t>
            </a:r>
          </a:p>
          <a:p>
            <a:r>
              <a:rPr lang="sv-SE" sz="2400" b="1" dirty="0">
                <a:solidFill>
                  <a:schemeClr val="tx1"/>
                </a:solidFill>
              </a:rPr>
              <a:t>Rollelement skall vara integrerade och centrerade kring mittpunkten (topp eller botten).</a:t>
            </a:r>
          </a:p>
          <a:p>
            <a:r>
              <a:rPr lang="sv-SE" sz="2400" b="1" dirty="0">
                <a:solidFill>
                  <a:schemeClr val="tx1"/>
                </a:solidFill>
              </a:rPr>
              <a:t>Ligger roll elementen fel, görs avdrag med 0,5 poäng per 5 graders avvikelse. </a:t>
            </a:r>
          </a:p>
          <a:p>
            <a:r>
              <a:rPr lang="sv-SE" sz="2400" b="1" dirty="0">
                <a:solidFill>
                  <a:schemeClr val="tx1"/>
                </a:solidFill>
              </a:rPr>
              <a:t>Görs rollmomenten på en linje, så skall minst 2 poäng dras av.</a:t>
            </a:r>
          </a:p>
          <a:p>
            <a:endParaRPr lang="sv-SE" sz="2400" b="1" dirty="0">
              <a:solidFill>
                <a:schemeClr val="tx1"/>
              </a:solidFill>
            </a:endParaRP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7" name="Bildobjekt 6"/>
          <p:cNvPicPr>
            <a:picLocks noChangeAspect="1"/>
          </p:cNvPicPr>
          <p:nvPr/>
        </p:nvPicPr>
        <p:blipFill>
          <a:blip r:embed="rId3"/>
          <a:stretch>
            <a:fillRect/>
          </a:stretch>
        </p:blipFill>
        <p:spPr>
          <a:xfrm>
            <a:off x="365788" y="1735437"/>
            <a:ext cx="4150126" cy="4272267"/>
          </a:xfrm>
          <a:prstGeom prst="rect">
            <a:avLst/>
          </a:prstGeom>
        </p:spPr>
      </p:pic>
    </p:spTree>
    <p:extLst>
      <p:ext uri="{BB962C8B-B14F-4D97-AF65-F5344CB8AC3E}">
        <p14:creationId xmlns:p14="http://schemas.microsoft.com/office/powerpoint/2010/main" val="4137053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4646141" y="1161535"/>
            <a:ext cx="7306962" cy="6064188"/>
          </a:xfrm>
        </p:spPr>
        <p:txBody>
          <a:bodyPr>
            <a:normAutofit/>
          </a:bodyPr>
          <a:lstStyle/>
          <a:p>
            <a:endParaRPr lang="sv-SE" sz="3200" b="1" dirty="0">
              <a:solidFill>
                <a:srgbClr val="FFFF00"/>
              </a:solidFill>
            </a:endParaRPr>
          </a:p>
          <a:p>
            <a:r>
              <a:rPr lang="sv-SE" sz="3000" b="1" dirty="0">
                <a:solidFill>
                  <a:srgbClr val="FFFF00"/>
                </a:solidFill>
              </a:rPr>
              <a:t>Familj 7.4.3 Fyrkant, Diamant och </a:t>
            </a:r>
            <a:r>
              <a:rPr lang="sv-SE" sz="3000" b="1" dirty="0" err="1">
                <a:solidFill>
                  <a:srgbClr val="FFFF00"/>
                </a:solidFill>
              </a:rPr>
              <a:t>Oktagon</a:t>
            </a:r>
            <a:r>
              <a:rPr lang="sv-SE" sz="3000" b="1" dirty="0">
                <a:solidFill>
                  <a:srgbClr val="FFFF00"/>
                </a:solidFill>
              </a:rPr>
              <a:t> (sida 44)</a:t>
            </a:r>
          </a:p>
          <a:p>
            <a:r>
              <a:rPr lang="sv-SE" sz="2400" b="1" dirty="0">
                <a:solidFill>
                  <a:schemeClr val="tx1"/>
                </a:solidFill>
              </a:rPr>
              <a:t>Alla linjer, radier och vinklar skall var lika. Första radie och första linje styr detta.</a:t>
            </a:r>
          </a:p>
          <a:p>
            <a:r>
              <a:rPr lang="sv-SE" sz="2400" b="1" dirty="0">
                <a:solidFill>
                  <a:schemeClr val="tx1"/>
                </a:solidFill>
              </a:rPr>
              <a:t>Rollmoment skall vara centrerade.</a:t>
            </a:r>
          </a:p>
          <a:p>
            <a:r>
              <a:rPr lang="sv-SE" sz="2400" b="1" dirty="0">
                <a:solidFill>
                  <a:schemeClr val="tx1"/>
                </a:solidFill>
              </a:rPr>
              <a:t>1 poängs avdrag per radie som inte är lika.</a:t>
            </a:r>
          </a:p>
          <a:p>
            <a:r>
              <a:rPr lang="sv-SE" sz="2400" b="1" dirty="0">
                <a:solidFill>
                  <a:schemeClr val="tx1"/>
                </a:solidFill>
              </a:rPr>
              <a:t>Synlig avvikelse mellan linjer ger 1 poängs avdrag per avvikelse. </a:t>
            </a:r>
          </a:p>
          <a:p>
            <a:r>
              <a:rPr lang="sv-SE" sz="2400" b="1" dirty="0">
                <a:solidFill>
                  <a:schemeClr val="tx1"/>
                </a:solidFill>
              </a:rPr>
              <a:t>Manövern måste var sluten på samma sätt som en rund looping.</a:t>
            </a: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4" name="Bildobjekt 3"/>
          <p:cNvPicPr>
            <a:picLocks noChangeAspect="1"/>
          </p:cNvPicPr>
          <p:nvPr/>
        </p:nvPicPr>
        <p:blipFill>
          <a:blip r:embed="rId3"/>
          <a:stretch>
            <a:fillRect/>
          </a:stretch>
        </p:blipFill>
        <p:spPr>
          <a:xfrm>
            <a:off x="265311" y="1939927"/>
            <a:ext cx="4268701" cy="4222934"/>
          </a:xfrm>
          <a:prstGeom prst="rect">
            <a:avLst/>
          </a:prstGeom>
        </p:spPr>
      </p:pic>
    </p:spTree>
    <p:extLst>
      <p:ext uri="{BB962C8B-B14F-4D97-AF65-F5344CB8AC3E}">
        <p14:creationId xmlns:p14="http://schemas.microsoft.com/office/powerpoint/2010/main" val="1852988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6466703" y="1161535"/>
            <a:ext cx="5428735" cy="6064188"/>
          </a:xfrm>
        </p:spPr>
        <p:txBody>
          <a:bodyPr>
            <a:normAutofit/>
          </a:bodyPr>
          <a:lstStyle/>
          <a:p>
            <a:endParaRPr lang="sv-SE" sz="3200" b="1" dirty="0">
              <a:solidFill>
                <a:srgbClr val="FFFF00"/>
              </a:solidFill>
            </a:endParaRPr>
          </a:p>
          <a:p>
            <a:r>
              <a:rPr lang="sv-SE" sz="3000" b="1" dirty="0">
                <a:solidFill>
                  <a:srgbClr val="FFFF00"/>
                </a:solidFill>
              </a:rPr>
              <a:t>Familj 7.4.7-7.4.14 Hel reverserad loop (sida 44)</a:t>
            </a:r>
          </a:p>
          <a:p>
            <a:r>
              <a:rPr lang="sv-SE" sz="2400" b="1" dirty="0">
                <a:solidFill>
                  <a:schemeClr val="tx1"/>
                </a:solidFill>
              </a:rPr>
              <a:t>Bedöms som hela loopar. </a:t>
            </a:r>
          </a:p>
          <a:p>
            <a:r>
              <a:rPr lang="sv-SE" sz="2400" b="1" dirty="0">
                <a:solidFill>
                  <a:schemeClr val="tx1"/>
                </a:solidFill>
              </a:rPr>
              <a:t>Radie A och B skall vara lika.</a:t>
            </a:r>
          </a:p>
          <a:p>
            <a:r>
              <a:rPr lang="sv-SE" sz="2400" b="1" dirty="0">
                <a:solidFill>
                  <a:schemeClr val="tx1"/>
                </a:solidFill>
              </a:rPr>
              <a:t>Linje mellan loop elementen ger minst 2 poängs avdrag.</a:t>
            </a: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6" name="Bildobjekt 5"/>
          <p:cNvPicPr>
            <a:picLocks noChangeAspect="1"/>
          </p:cNvPicPr>
          <p:nvPr/>
        </p:nvPicPr>
        <p:blipFill>
          <a:blip r:embed="rId3"/>
          <a:stretch>
            <a:fillRect/>
          </a:stretch>
        </p:blipFill>
        <p:spPr>
          <a:xfrm>
            <a:off x="327971" y="2224216"/>
            <a:ext cx="6075653" cy="3674075"/>
          </a:xfrm>
          <a:prstGeom prst="rect">
            <a:avLst/>
          </a:prstGeom>
        </p:spPr>
      </p:pic>
    </p:spTree>
    <p:extLst>
      <p:ext uri="{BB962C8B-B14F-4D97-AF65-F5344CB8AC3E}">
        <p14:creationId xmlns:p14="http://schemas.microsoft.com/office/powerpoint/2010/main" val="1156147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990001" y="1878227"/>
            <a:ext cx="7569113" cy="3608172"/>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endParaRPr lang="sv-SE" sz="3400" b="1" dirty="0" smtClean="0">
              <a:solidFill>
                <a:srgbClr val="FFFF00"/>
              </a:solidFill>
            </a:endParaRPr>
          </a:p>
          <a:p>
            <a:r>
              <a:rPr lang="sv-SE" sz="3400" b="1" dirty="0" smtClean="0">
                <a:solidFill>
                  <a:srgbClr val="FFFF00"/>
                </a:solidFill>
              </a:rPr>
              <a:t>Familj </a:t>
            </a:r>
            <a:r>
              <a:rPr lang="sv-SE" sz="3400" b="1" dirty="0">
                <a:solidFill>
                  <a:srgbClr val="FFFF00"/>
                </a:solidFill>
              </a:rPr>
              <a:t>7: </a:t>
            </a:r>
            <a:r>
              <a:rPr lang="sv-SE" sz="3400" b="1" dirty="0" smtClean="0">
                <a:solidFill>
                  <a:srgbClr val="FFFF00"/>
                </a:solidFill>
              </a:rPr>
              <a:t>Loops and Eights</a:t>
            </a:r>
          </a:p>
          <a:p>
            <a:endParaRPr lang="sv-SE" sz="3400" b="1" dirty="0" smtClean="0">
              <a:solidFill>
                <a:srgbClr val="FFFF00"/>
              </a:solidFill>
            </a:endParaRPr>
          </a:p>
          <a:p>
            <a:pPr marL="0" indent="0">
              <a:buNone/>
            </a:pPr>
            <a:r>
              <a:rPr lang="sv-SE" sz="3400" b="1" dirty="0" smtClean="0">
                <a:solidFill>
                  <a:schemeClr val="tx1"/>
                </a:solidFill>
              </a:rPr>
              <a:t>Video från IMAC International, Del 1.</a:t>
            </a:r>
          </a:p>
          <a:p>
            <a:pPr marL="0" indent="0">
              <a:buNone/>
            </a:pPr>
            <a:r>
              <a:rPr lang="sv-SE" sz="3400" b="1" dirty="0" smtClean="0">
                <a:solidFill>
                  <a:schemeClr val="tx1"/>
                </a:solidFill>
              </a:rPr>
              <a:t>(9 minuter 41 sekunder)</a:t>
            </a:r>
          </a:p>
          <a:p>
            <a:pPr marL="0" indent="0">
              <a:buNone/>
            </a:pPr>
            <a:r>
              <a:rPr lang="sv-SE" sz="3400" b="1" dirty="0">
                <a:solidFill>
                  <a:srgbClr val="FFFF00"/>
                </a:solidFill>
                <a:hlinkClick r:id="rId2"/>
              </a:rPr>
              <a:t>https://youtu.be/-</a:t>
            </a:r>
            <a:r>
              <a:rPr lang="sv-SE" sz="3400" b="1" dirty="0" smtClean="0">
                <a:solidFill>
                  <a:srgbClr val="FFFF00"/>
                </a:solidFill>
                <a:hlinkClick r:id="rId2"/>
              </a:rPr>
              <a:t>5tddmkHQIk</a:t>
            </a:r>
            <a:endParaRPr lang="sv-SE" sz="3400" b="1" dirty="0" smtClean="0">
              <a:solidFill>
                <a:srgbClr val="FFFF00"/>
              </a:solidFill>
            </a:endParaRPr>
          </a:p>
          <a:p>
            <a:pPr marL="0" indent="0">
              <a:buNone/>
            </a:pPr>
            <a:endParaRPr lang="sv-SE" sz="3400" b="1" dirty="0">
              <a:solidFill>
                <a:srgbClr val="FFFF00"/>
              </a:solidFill>
            </a:endParaRPr>
          </a:p>
        </p:txBody>
      </p:sp>
      <p:pic>
        <p:nvPicPr>
          <p:cNvPr id="5" name="Bildobjekt 4"/>
          <p:cNvPicPr>
            <a:picLocks noChangeAspect="1"/>
          </p:cNvPicPr>
          <p:nvPr/>
        </p:nvPicPr>
        <p:blipFill>
          <a:blip r:embed="rId3"/>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4293005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6466703" y="1161535"/>
            <a:ext cx="5428735" cy="6064188"/>
          </a:xfrm>
        </p:spPr>
        <p:txBody>
          <a:bodyPr>
            <a:normAutofit/>
          </a:bodyPr>
          <a:lstStyle/>
          <a:p>
            <a:endParaRPr lang="sv-SE" sz="3200" b="1" dirty="0">
              <a:solidFill>
                <a:srgbClr val="FFFF00"/>
              </a:solidFill>
            </a:endParaRPr>
          </a:p>
          <a:p>
            <a:r>
              <a:rPr lang="sv-SE" sz="3000" b="1" dirty="0">
                <a:solidFill>
                  <a:srgbClr val="FFFF00"/>
                </a:solidFill>
              </a:rPr>
              <a:t>Familj 7.5.1-7.5.8 Horisontellt S (sida 45)</a:t>
            </a:r>
          </a:p>
          <a:p>
            <a:r>
              <a:rPr lang="sv-SE" sz="2400" b="1" dirty="0">
                <a:solidFill>
                  <a:schemeClr val="tx1"/>
                </a:solidFill>
              </a:rPr>
              <a:t>Bedöms som hela loopar. </a:t>
            </a:r>
          </a:p>
          <a:p>
            <a:r>
              <a:rPr lang="sv-SE" sz="2400" b="1" dirty="0">
                <a:solidFill>
                  <a:schemeClr val="tx1"/>
                </a:solidFill>
              </a:rPr>
              <a:t>De båda 5/8 dels looparna skall vara lika stora. Är de inte det, ges 1 poängs avdrag. </a:t>
            </a:r>
          </a:p>
          <a:p>
            <a:r>
              <a:rPr lang="sv-SE" sz="2400" b="1" dirty="0">
                <a:solidFill>
                  <a:schemeClr val="tx1"/>
                </a:solidFill>
              </a:rPr>
              <a:t>Linje mellan loop elementen skall vara i 45 grader. Roll element på linjen skall centreras.</a:t>
            </a: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4" name="Bildobjekt 3"/>
          <p:cNvPicPr>
            <a:picLocks noChangeAspect="1"/>
          </p:cNvPicPr>
          <p:nvPr/>
        </p:nvPicPr>
        <p:blipFill>
          <a:blip r:embed="rId3"/>
          <a:stretch>
            <a:fillRect/>
          </a:stretch>
        </p:blipFill>
        <p:spPr>
          <a:xfrm>
            <a:off x="236502" y="2245467"/>
            <a:ext cx="5969033" cy="3298597"/>
          </a:xfrm>
          <a:prstGeom prst="rect">
            <a:avLst/>
          </a:prstGeom>
        </p:spPr>
      </p:pic>
    </p:spTree>
    <p:extLst>
      <p:ext uri="{BB962C8B-B14F-4D97-AF65-F5344CB8AC3E}">
        <p14:creationId xmlns:p14="http://schemas.microsoft.com/office/powerpoint/2010/main" val="4143135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3912973" y="1161535"/>
            <a:ext cx="7982465" cy="6064188"/>
          </a:xfrm>
        </p:spPr>
        <p:txBody>
          <a:bodyPr>
            <a:normAutofit/>
          </a:bodyPr>
          <a:lstStyle/>
          <a:p>
            <a:endParaRPr lang="sv-SE" sz="3200" b="1" dirty="0">
              <a:solidFill>
                <a:srgbClr val="FFFF00"/>
              </a:solidFill>
            </a:endParaRPr>
          </a:p>
          <a:p>
            <a:r>
              <a:rPr lang="sv-SE" sz="3000" b="1" dirty="0">
                <a:solidFill>
                  <a:srgbClr val="FFFF00"/>
                </a:solidFill>
              </a:rPr>
              <a:t>Familj 7.5.1-7.5.8 Vertikalt S (sida 46)</a:t>
            </a:r>
          </a:p>
          <a:p>
            <a:r>
              <a:rPr lang="sv-SE" sz="2400" b="1" dirty="0">
                <a:solidFill>
                  <a:schemeClr val="tx1"/>
                </a:solidFill>
              </a:rPr>
              <a:t>Bedöms som hela loopar. </a:t>
            </a:r>
          </a:p>
          <a:p>
            <a:r>
              <a:rPr lang="sv-SE" sz="2400" b="1" dirty="0">
                <a:solidFill>
                  <a:schemeClr val="tx1"/>
                </a:solidFill>
              </a:rPr>
              <a:t>De båda halv looparna skall vara lika stora. Är de inte det, ges 1 poängs avdrag. </a:t>
            </a:r>
          </a:p>
          <a:p>
            <a:r>
              <a:rPr lang="sv-SE" sz="2400" b="1" dirty="0">
                <a:solidFill>
                  <a:schemeClr val="tx1"/>
                </a:solidFill>
              </a:rPr>
              <a:t>Linje mellan loop elementen ger minst 2 poängs avdrag. </a:t>
            </a:r>
          </a:p>
          <a:p>
            <a:r>
              <a:rPr lang="sv-SE" sz="2400" b="1" dirty="0">
                <a:solidFill>
                  <a:schemeClr val="tx1"/>
                </a:solidFill>
              </a:rPr>
              <a:t>Finns det rollelement på ingång eller utgång får ingen linje visas. </a:t>
            </a:r>
            <a:r>
              <a:rPr lang="sv-SE" sz="2400" b="1" dirty="0" smtClean="0">
                <a:solidFill>
                  <a:schemeClr val="tx1"/>
                </a:solidFill>
              </a:rPr>
              <a:t>Detta gäller </a:t>
            </a:r>
            <a:r>
              <a:rPr lang="sv-SE" sz="2400" b="1" dirty="0">
                <a:solidFill>
                  <a:schemeClr val="tx1"/>
                </a:solidFill>
              </a:rPr>
              <a:t>även </a:t>
            </a:r>
            <a:r>
              <a:rPr lang="sv-SE" sz="2400" b="1" dirty="0" smtClean="0">
                <a:solidFill>
                  <a:schemeClr val="tx1"/>
                </a:solidFill>
              </a:rPr>
              <a:t>halv roll som </a:t>
            </a:r>
            <a:r>
              <a:rPr lang="sv-SE" sz="2400" b="1" dirty="0">
                <a:solidFill>
                  <a:schemeClr val="tx1"/>
                </a:solidFill>
              </a:rPr>
              <a:t>görs </a:t>
            </a:r>
            <a:r>
              <a:rPr lang="sv-SE" sz="2400" b="1" dirty="0" smtClean="0">
                <a:solidFill>
                  <a:schemeClr val="tx1"/>
                </a:solidFill>
              </a:rPr>
              <a:t>mellan loopdelar</a:t>
            </a:r>
            <a:r>
              <a:rPr lang="sv-SE" sz="2400" b="1" dirty="0">
                <a:solidFill>
                  <a:schemeClr val="tx1"/>
                </a:solidFill>
              </a:rPr>
              <a:t>. </a:t>
            </a:r>
            <a:r>
              <a:rPr lang="sv-SE" sz="2400" b="1">
                <a:solidFill>
                  <a:schemeClr val="tx1"/>
                </a:solidFill>
              </a:rPr>
              <a:t>Visas </a:t>
            </a:r>
            <a:r>
              <a:rPr lang="sv-SE" sz="2400" b="1" smtClean="0">
                <a:solidFill>
                  <a:schemeClr val="tx1"/>
                </a:solidFill>
              </a:rPr>
              <a:t>då linje </a:t>
            </a:r>
            <a:r>
              <a:rPr lang="sv-SE" sz="2400" b="1" dirty="0">
                <a:solidFill>
                  <a:schemeClr val="tx1"/>
                </a:solidFill>
              </a:rPr>
              <a:t>ger detta 2 poängs avdrag. </a:t>
            </a: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6" name="Bildobjekt 5"/>
          <p:cNvPicPr>
            <a:picLocks noChangeAspect="1"/>
          </p:cNvPicPr>
          <p:nvPr/>
        </p:nvPicPr>
        <p:blipFill>
          <a:blip r:embed="rId3"/>
          <a:stretch>
            <a:fillRect/>
          </a:stretch>
        </p:blipFill>
        <p:spPr>
          <a:xfrm>
            <a:off x="641804" y="1303987"/>
            <a:ext cx="3155839" cy="2664803"/>
          </a:xfrm>
          <a:prstGeom prst="rect">
            <a:avLst/>
          </a:prstGeom>
        </p:spPr>
      </p:pic>
      <p:pic>
        <p:nvPicPr>
          <p:cNvPr id="7" name="Bildobjekt 6"/>
          <p:cNvPicPr>
            <a:picLocks noChangeAspect="1"/>
          </p:cNvPicPr>
          <p:nvPr/>
        </p:nvPicPr>
        <p:blipFill>
          <a:blip r:embed="rId4"/>
          <a:stretch>
            <a:fillRect/>
          </a:stretch>
        </p:blipFill>
        <p:spPr>
          <a:xfrm>
            <a:off x="663007" y="4044778"/>
            <a:ext cx="3154941" cy="2687595"/>
          </a:xfrm>
          <a:prstGeom prst="rect">
            <a:avLst/>
          </a:prstGeom>
        </p:spPr>
      </p:pic>
    </p:spTree>
    <p:extLst>
      <p:ext uri="{BB962C8B-B14F-4D97-AF65-F5344CB8AC3E}">
        <p14:creationId xmlns:p14="http://schemas.microsoft.com/office/powerpoint/2010/main" val="2065638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5001035" y="1540475"/>
            <a:ext cx="6894404" cy="5685247"/>
          </a:xfrm>
        </p:spPr>
        <p:txBody>
          <a:bodyPr>
            <a:normAutofit/>
          </a:bodyPr>
          <a:lstStyle/>
          <a:p>
            <a:r>
              <a:rPr lang="sv-SE" sz="3000" b="1" dirty="0">
                <a:solidFill>
                  <a:srgbClr val="FFFF00"/>
                </a:solidFill>
              </a:rPr>
              <a:t>Familj 7.8.1-7.8.8 Horisontell åtta (sida 46)</a:t>
            </a:r>
          </a:p>
          <a:p>
            <a:r>
              <a:rPr lang="sv-SE" sz="2400" b="1" dirty="0">
                <a:solidFill>
                  <a:schemeClr val="tx1"/>
                </a:solidFill>
              </a:rPr>
              <a:t>Bedöms som hela loopar. </a:t>
            </a:r>
          </a:p>
          <a:p>
            <a:r>
              <a:rPr lang="sv-SE" sz="2400" b="1" dirty="0">
                <a:solidFill>
                  <a:schemeClr val="tx1"/>
                </a:solidFill>
              </a:rPr>
              <a:t>De båda looparna skall vara lika stora. </a:t>
            </a:r>
          </a:p>
          <a:p>
            <a:r>
              <a:rPr lang="sv-SE" sz="2400" b="1" dirty="0">
                <a:solidFill>
                  <a:schemeClr val="tx1"/>
                </a:solidFill>
              </a:rPr>
              <a:t>1/8 dels loopdelen får ha annan radie.</a:t>
            </a:r>
          </a:p>
          <a:p>
            <a:r>
              <a:rPr lang="sv-SE" sz="2400" b="1" dirty="0">
                <a:solidFill>
                  <a:schemeClr val="tx1"/>
                </a:solidFill>
              </a:rPr>
              <a:t>Linjerna mellan loop elementen skall vara i 45 grader. </a:t>
            </a:r>
          </a:p>
          <a:p>
            <a:r>
              <a:rPr lang="sv-SE" sz="2400" b="1" dirty="0">
                <a:solidFill>
                  <a:schemeClr val="tx1"/>
                </a:solidFill>
              </a:rPr>
              <a:t>Roll element på mellanliggande linjer skall centreras.</a:t>
            </a: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6" name="Bildobjekt 5"/>
          <p:cNvPicPr>
            <a:picLocks noChangeAspect="1"/>
          </p:cNvPicPr>
          <p:nvPr/>
        </p:nvPicPr>
        <p:blipFill>
          <a:blip r:embed="rId3"/>
          <a:stretch>
            <a:fillRect/>
          </a:stretch>
        </p:blipFill>
        <p:spPr>
          <a:xfrm>
            <a:off x="337083" y="1793465"/>
            <a:ext cx="4663951" cy="3996000"/>
          </a:xfrm>
          <a:prstGeom prst="rect">
            <a:avLst/>
          </a:prstGeom>
        </p:spPr>
      </p:pic>
    </p:spTree>
    <p:extLst>
      <p:ext uri="{BB962C8B-B14F-4D97-AF65-F5344CB8AC3E}">
        <p14:creationId xmlns:p14="http://schemas.microsoft.com/office/powerpoint/2010/main" val="8915066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5001035" y="1362269"/>
            <a:ext cx="6894404" cy="5863454"/>
          </a:xfrm>
        </p:spPr>
        <p:txBody>
          <a:bodyPr>
            <a:normAutofit/>
          </a:bodyPr>
          <a:lstStyle/>
          <a:p>
            <a:endParaRPr lang="sv-SE" sz="3200" b="1" dirty="0">
              <a:solidFill>
                <a:srgbClr val="FFFF00"/>
              </a:solidFill>
            </a:endParaRPr>
          </a:p>
          <a:p>
            <a:r>
              <a:rPr lang="sv-SE" sz="3000" b="1" dirty="0">
                <a:solidFill>
                  <a:srgbClr val="FFFF00"/>
                </a:solidFill>
              </a:rPr>
              <a:t>Familj 7.8.9-7.8.16 Horisontell superåtta (sida 47)</a:t>
            </a:r>
          </a:p>
          <a:p>
            <a:r>
              <a:rPr lang="sv-SE" sz="2400" b="1" dirty="0">
                <a:solidFill>
                  <a:schemeClr val="tx1"/>
                </a:solidFill>
              </a:rPr>
              <a:t>Bedöms som hela loopar. </a:t>
            </a:r>
          </a:p>
          <a:p>
            <a:r>
              <a:rPr lang="sv-SE" sz="2400" b="1" dirty="0">
                <a:solidFill>
                  <a:schemeClr val="tx1"/>
                </a:solidFill>
              </a:rPr>
              <a:t>De båda 3/4 looparna skall vara lika stora. </a:t>
            </a:r>
          </a:p>
          <a:p>
            <a:r>
              <a:rPr lang="sv-SE" sz="2400" b="1" dirty="0">
                <a:solidFill>
                  <a:schemeClr val="tx1"/>
                </a:solidFill>
              </a:rPr>
              <a:t>1/8 dels </a:t>
            </a:r>
            <a:r>
              <a:rPr lang="sv-SE" sz="2400" b="1" dirty="0" err="1">
                <a:solidFill>
                  <a:schemeClr val="tx1"/>
                </a:solidFill>
              </a:rPr>
              <a:t>loopdel</a:t>
            </a:r>
            <a:r>
              <a:rPr lang="sv-SE" sz="2400" b="1" dirty="0">
                <a:solidFill>
                  <a:schemeClr val="tx1"/>
                </a:solidFill>
              </a:rPr>
              <a:t> får ha annan radie, som får avvika mellan in- och utgång.</a:t>
            </a:r>
          </a:p>
          <a:p>
            <a:r>
              <a:rPr lang="sv-SE" sz="2400" b="1" dirty="0">
                <a:solidFill>
                  <a:schemeClr val="tx1"/>
                </a:solidFill>
              </a:rPr>
              <a:t>De tre linjerna mellan loop elementen skall vara i 45 grader. Längderna får alla vara olika.</a:t>
            </a:r>
          </a:p>
          <a:p>
            <a:r>
              <a:rPr lang="sv-SE" sz="2400" b="1" dirty="0">
                <a:solidFill>
                  <a:schemeClr val="tx1"/>
                </a:solidFill>
              </a:rPr>
              <a:t>Roll element på mellanliggande linjer skall centreras.</a:t>
            </a: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4" name="Bildobjekt 3"/>
          <p:cNvPicPr>
            <a:picLocks noChangeAspect="1"/>
          </p:cNvPicPr>
          <p:nvPr/>
        </p:nvPicPr>
        <p:blipFill>
          <a:blip r:embed="rId3"/>
          <a:stretch>
            <a:fillRect/>
          </a:stretch>
        </p:blipFill>
        <p:spPr>
          <a:xfrm>
            <a:off x="310706" y="1955151"/>
            <a:ext cx="4584901" cy="4232800"/>
          </a:xfrm>
          <a:prstGeom prst="rect">
            <a:avLst/>
          </a:prstGeom>
        </p:spPr>
      </p:pic>
    </p:spTree>
    <p:extLst>
      <p:ext uri="{BB962C8B-B14F-4D97-AF65-F5344CB8AC3E}">
        <p14:creationId xmlns:p14="http://schemas.microsoft.com/office/powerpoint/2010/main" val="3516262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684212" y="856735"/>
            <a:ext cx="11211226" cy="5758249"/>
          </a:xfrm>
        </p:spPr>
        <p:txBody>
          <a:bodyPr>
            <a:normAutofit/>
          </a:bodyPr>
          <a:lstStyle/>
          <a:p>
            <a:r>
              <a:rPr lang="sv-SE" sz="2800" b="1" dirty="0">
                <a:solidFill>
                  <a:srgbClr val="FFFF00"/>
                </a:solidFill>
              </a:rPr>
              <a:t>Bedömning av en sekvens. (6. sida 22)</a:t>
            </a:r>
          </a:p>
          <a:p>
            <a:r>
              <a:rPr lang="sv-SE" sz="2400" b="1" dirty="0">
                <a:solidFill>
                  <a:schemeClr val="tx1"/>
                </a:solidFill>
              </a:rPr>
              <a:t>Minst två domare skall döma varje sekvens. </a:t>
            </a:r>
          </a:p>
          <a:p>
            <a:r>
              <a:rPr lang="sv-SE" sz="2400" b="1" dirty="0">
                <a:solidFill>
                  <a:schemeClr val="tx1"/>
                </a:solidFill>
              </a:rPr>
              <a:t>Alla tävlande i en klass skall flyga, innan domarbyte får ske.</a:t>
            </a:r>
          </a:p>
          <a:p>
            <a:r>
              <a:rPr lang="sv-SE" sz="2400" b="1" dirty="0">
                <a:solidFill>
                  <a:schemeClr val="tx1"/>
                </a:solidFill>
              </a:rPr>
              <a:t>Domarna skall oberoende av varandra, sätta poäng på varje flugen manöver.</a:t>
            </a:r>
          </a:p>
          <a:p>
            <a:r>
              <a:rPr lang="sv-SE" sz="2400" b="1" dirty="0">
                <a:solidFill>
                  <a:schemeClr val="tx1"/>
                </a:solidFill>
              </a:rPr>
              <a:t>Detta görs i steg om 0,5 poäng på en skala från 0 till 10 poäng.</a:t>
            </a:r>
          </a:p>
          <a:p>
            <a:r>
              <a:rPr lang="sv-SE" sz="2400" b="1" dirty="0">
                <a:solidFill>
                  <a:schemeClr val="tx1"/>
                </a:solidFill>
              </a:rPr>
              <a:t>Som domare skall du döma mot en perfekt utförd manöver, utgå från 10</a:t>
            </a:r>
          </a:p>
          <a:p>
            <a:r>
              <a:rPr lang="sv-SE" sz="2400" b="1" dirty="0">
                <a:solidFill>
                  <a:schemeClr val="tx1"/>
                </a:solidFill>
              </a:rPr>
              <a:t>Domaren får inte ta hänsyn till flygplanets egenskaper, väder och vind.</a:t>
            </a:r>
          </a:p>
          <a:p>
            <a:r>
              <a:rPr lang="sv-SE" sz="2400" b="1" dirty="0">
                <a:solidFill>
                  <a:schemeClr val="tx1"/>
                </a:solidFill>
              </a:rPr>
              <a:t>Man bör ha så många olika domare som möjligt, i en klass under en tävling.</a:t>
            </a: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32082353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5001035" y="1161535"/>
            <a:ext cx="6894404" cy="6064188"/>
          </a:xfrm>
        </p:spPr>
        <p:txBody>
          <a:bodyPr>
            <a:normAutofit/>
          </a:bodyPr>
          <a:lstStyle/>
          <a:p>
            <a:endParaRPr lang="sv-SE" sz="3200" b="1" dirty="0">
              <a:solidFill>
                <a:srgbClr val="FFFF00"/>
              </a:solidFill>
            </a:endParaRPr>
          </a:p>
          <a:p>
            <a:r>
              <a:rPr lang="sv-SE" sz="3000" b="1" dirty="0">
                <a:solidFill>
                  <a:srgbClr val="FFFF00"/>
                </a:solidFill>
              </a:rPr>
              <a:t>Familj 7.8.17-7.8.22 Vertikal åtta (sida 47)</a:t>
            </a:r>
          </a:p>
          <a:p>
            <a:r>
              <a:rPr lang="sv-SE" sz="2400" b="1" dirty="0">
                <a:solidFill>
                  <a:schemeClr val="tx1"/>
                </a:solidFill>
              </a:rPr>
              <a:t>Bedöms som hela loopar. </a:t>
            </a:r>
          </a:p>
          <a:p>
            <a:r>
              <a:rPr lang="sv-SE" sz="2400" b="1" dirty="0">
                <a:solidFill>
                  <a:schemeClr val="tx1"/>
                </a:solidFill>
              </a:rPr>
              <a:t>De båda looparna skall vara lika stora. </a:t>
            </a:r>
          </a:p>
          <a:p>
            <a:r>
              <a:rPr lang="sv-SE" sz="2400" b="1" dirty="0">
                <a:solidFill>
                  <a:schemeClr val="tx1"/>
                </a:solidFill>
              </a:rPr>
              <a:t>In- och utgångshöjd skall var lika.</a:t>
            </a: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6" name="Bildobjekt 5"/>
          <p:cNvPicPr>
            <a:picLocks noChangeAspect="1"/>
          </p:cNvPicPr>
          <p:nvPr/>
        </p:nvPicPr>
        <p:blipFill>
          <a:blip r:embed="rId3"/>
          <a:stretch>
            <a:fillRect/>
          </a:stretch>
        </p:blipFill>
        <p:spPr>
          <a:xfrm>
            <a:off x="333755" y="2047022"/>
            <a:ext cx="4505851" cy="3818400"/>
          </a:xfrm>
          <a:prstGeom prst="rect">
            <a:avLst/>
          </a:prstGeom>
        </p:spPr>
      </p:pic>
    </p:spTree>
    <p:extLst>
      <p:ext uri="{BB962C8B-B14F-4D97-AF65-F5344CB8AC3E}">
        <p14:creationId xmlns:p14="http://schemas.microsoft.com/office/powerpoint/2010/main" val="3663566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5001035" y="1161535"/>
            <a:ext cx="6894404" cy="6064188"/>
          </a:xfrm>
        </p:spPr>
        <p:txBody>
          <a:bodyPr>
            <a:normAutofit/>
          </a:bodyPr>
          <a:lstStyle/>
          <a:p>
            <a:endParaRPr lang="sv-SE" sz="3200" b="1" dirty="0">
              <a:solidFill>
                <a:srgbClr val="FFFF00"/>
              </a:solidFill>
            </a:endParaRPr>
          </a:p>
          <a:p>
            <a:r>
              <a:rPr lang="sv-SE" sz="3000" b="1" dirty="0">
                <a:solidFill>
                  <a:srgbClr val="FFFF00"/>
                </a:solidFill>
              </a:rPr>
              <a:t>Familj 7.8.17-7.8.22 Vertikal åtta (sida 47)</a:t>
            </a:r>
          </a:p>
          <a:p>
            <a:r>
              <a:rPr lang="sv-SE" sz="2400" b="1" dirty="0">
                <a:solidFill>
                  <a:schemeClr val="tx1"/>
                </a:solidFill>
              </a:rPr>
              <a:t>När dessa kombineras med halvrollar, så får ingen linje synas mellan loop och roll element. Varje synlig linje ges minst 2 poängs avdrag.</a:t>
            </a:r>
          </a:p>
          <a:p>
            <a:r>
              <a:rPr lang="sv-SE" sz="2400" b="1" dirty="0">
                <a:solidFill>
                  <a:schemeClr val="tx1"/>
                </a:solidFill>
              </a:rPr>
              <a:t>När rollelement ingår emellan loopar, så är inte ingång och utgång i samma punkt.</a:t>
            </a: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4" name="Bildobjekt 3"/>
          <p:cNvPicPr>
            <a:picLocks noChangeAspect="1"/>
          </p:cNvPicPr>
          <p:nvPr/>
        </p:nvPicPr>
        <p:blipFill>
          <a:blip r:embed="rId3"/>
          <a:stretch>
            <a:fillRect/>
          </a:stretch>
        </p:blipFill>
        <p:spPr>
          <a:xfrm>
            <a:off x="371616" y="1808121"/>
            <a:ext cx="4505851" cy="4272267"/>
          </a:xfrm>
          <a:prstGeom prst="rect">
            <a:avLst/>
          </a:prstGeom>
        </p:spPr>
      </p:pic>
    </p:spTree>
    <p:extLst>
      <p:ext uri="{BB962C8B-B14F-4D97-AF65-F5344CB8AC3E}">
        <p14:creationId xmlns:p14="http://schemas.microsoft.com/office/powerpoint/2010/main" val="3490939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1156086" y="1977081"/>
            <a:ext cx="8095005" cy="4020063"/>
          </a:xfrm>
        </p:spPr>
        <p:style>
          <a:lnRef idx="1">
            <a:schemeClr val="accent6"/>
          </a:lnRef>
          <a:fillRef idx="2">
            <a:schemeClr val="accent6"/>
          </a:fillRef>
          <a:effectRef idx="1">
            <a:schemeClr val="accent6"/>
          </a:effectRef>
          <a:fontRef idx="minor">
            <a:schemeClr val="dk1"/>
          </a:fontRef>
        </p:style>
        <p:txBody>
          <a:bodyPr>
            <a:normAutofit/>
          </a:bodyPr>
          <a:lstStyle/>
          <a:p>
            <a:r>
              <a:rPr lang="sv-SE" sz="3200" b="1" dirty="0" smtClean="0">
                <a:solidFill>
                  <a:srgbClr val="FFFF00"/>
                </a:solidFill>
              </a:rPr>
              <a:t>Familj </a:t>
            </a:r>
            <a:r>
              <a:rPr lang="sv-SE" sz="3200" b="1" dirty="0">
                <a:solidFill>
                  <a:srgbClr val="FFFF00"/>
                </a:solidFill>
              </a:rPr>
              <a:t>7: </a:t>
            </a:r>
            <a:r>
              <a:rPr lang="sv-SE" sz="3200" b="1" dirty="0" smtClean="0">
                <a:solidFill>
                  <a:srgbClr val="FFFF00"/>
                </a:solidFill>
              </a:rPr>
              <a:t>Loops and Eights</a:t>
            </a:r>
          </a:p>
          <a:p>
            <a:endParaRPr lang="sv-SE" sz="3200" b="1" dirty="0" smtClean="0">
              <a:solidFill>
                <a:srgbClr val="FFFF00"/>
              </a:solidFill>
            </a:endParaRPr>
          </a:p>
          <a:p>
            <a:pPr marL="0" indent="0">
              <a:buNone/>
            </a:pPr>
            <a:r>
              <a:rPr lang="sv-SE" sz="3200" b="1" dirty="0" smtClean="0">
                <a:solidFill>
                  <a:schemeClr val="tx1"/>
                </a:solidFill>
              </a:rPr>
              <a:t>Video </a:t>
            </a:r>
            <a:r>
              <a:rPr lang="sv-SE" sz="3200" b="1" dirty="0">
                <a:solidFill>
                  <a:schemeClr val="tx1"/>
                </a:solidFill>
              </a:rPr>
              <a:t>från IMAC International, Del </a:t>
            </a:r>
            <a:r>
              <a:rPr lang="sv-SE" sz="3200" b="1" dirty="0" smtClean="0">
                <a:solidFill>
                  <a:schemeClr val="tx1"/>
                </a:solidFill>
              </a:rPr>
              <a:t>2.</a:t>
            </a:r>
            <a:endParaRPr lang="sv-SE" sz="3200" b="1" dirty="0">
              <a:solidFill>
                <a:schemeClr val="tx1"/>
              </a:solidFill>
            </a:endParaRPr>
          </a:p>
          <a:p>
            <a:pPr marL="0" indent="0">
              <a:buNone/>
            </a:pPr>
            <a:r>
              <a:rPr lang="sv-SE" sz="3200" b="1" dirty="0" smtClean="0">
                <a:solidFill>
                  <a:schemeClr val="tx1"/>
                </a:solidFill>
              </a:rPr>
              <a:t>(7 </a:t>
            </a:r>
            <a:r>
              <a:rPr lang="sv-SE" sz="3200" b="1" dirty="0">
                <a:solidFill>
                  <a:schemeClr val="tx1"/>
                </a:solidFill>
              </a:rPr>
              <a:t>minuter </a:t>
            </a:r>
            <a:r>
              <a:rPr lang="sv-SE" sz="3200" b="1" dirty="0" smtClean="0">
                <a:solidFill>
                  <a:schemeClr val="tx1"/>
                </a:solidFill>
              </a:rPr>
              <a:t>13 </a:t>
            </a:r>
            <a:r>
              <a:rPr lang="sv-SE" sz="3200" b="1" dirty="0">
                <a:solidFill>
                  <a:schemeClr val="tx1"/>
                </a:solidFill>
              </a:rPr>
              <a:t>sekunder) </a:t>
            </a:r>
            <a:endParaRPr lang="sv-SE" sz="3200" b="1" dirty="0" smtClean="0">
              <a:solidFill>
                <a:schemeClr val="tx1"/>
              </a:solidFill>
            </a:endParaRPr>
          </a:p>
          <a:p>
            <a:pPr marL="0" indent="0">
              <a:buNone/>
            </a:pPr>
            <a:r>
              <a:rPr lang="sv-SE" sz="3200" b="1" dirty="0" smtClean="0">
                <a:solidFill>
                  <a:schemeClr val="tx1"/>
                </a:solidFill>
                <a:hlinkClick r:id="rId2"/>
              </a:rPr>
              <a:t>https</a:t>
            </a:r>
            <a:r>
              <a:rPr lang="sv-SE" sz="3200" b="1" dirty="0">
                <a:solidFill>
                  <a:schemeClr val="tx1"/>
                </a:solidFill>
                <a:hlinkClick r:id="rId2"/>
              </a:rPr>
              <a:t>://</a:t>
            </a:r>
            <a:r>
              <a:rPr lang="sv-SE" sz="3200" b="1" dirty="0" smtClean="0">
                <a:solidFill>
                  <a:schemeClr val="tx1"/>
                </a:solidFill>
                <a:hlinkClick r:id="rId2"/>
              </a:rPr>
              <a:t>youtu.be/Eod0TAc6VH4</a:t>
            </a:r>
            <a:endParaRPr lang="sv-SE" sz="3000" b="1" dirty="0" smtClean="0">
              <a:solidFill>
                <a:srgbClr val="FFFF00"/>
              </a:solidFill>
            </a:endParaRPr>
          </a:p>
          <a:p>
            <a:endParaRPr lang="sv-SE" sz="2400" b="1" dirty="0">
              <a:solidFill>
                <a:schemeClr val="tx1"/>
              </a:solidFill>
            </a:endParaRPr>
          </a:p>
        </p:txBody>
      </p:sp>
      <p:pic>
        <p:nvPicPr>
          <p:cNvPr id="5" name="Bildobjekt 4"/>
          <p:cNvPicPr>
            <a:picLocks noChangeAspect="1"/>
          </p:cNvPicPr>
          <p:nvPr/>
        </p:nvPicPr>
        <p:blipFill>
          <a:blip r:embed="rId3"/>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1276915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477795" y="1161535"/>
            <a:ext cx="11417644" cy="6064188"/>
          </a:xfrm>
        </p:spPr>
        <p:txBody>
          <a:bodyPr>
            <a:normAutofit/>
          </a:bodyPr>
          <a:lstStyle/>
          <a:p>
            <a:endParaRPr lang="sv-SE" sz="3200" b="1" dirty="0">
              <a:solidFill>
                <a:srgbClr val="FFFF00"/>
              </a:solidFill>
            </a:endParaRPr>
          </a:p>
          <a:p>
            <a:r>
              <a:rPr lang="sv-SE" sz="3000" b="1" dirty="0">
                <a:solidFill>
                  <a:srgbClr val="FFFF00"/>
                </a:solidFill>
              </a:rPr>
              <a:t>Familj 8. Kombination av linje, loop och roll (sida 48)</a:t>
            </a:r>
          </a:p>
          <a:p>
            <a:r>
              <a:rPr lang="sv-SE" sz="2400" b="1" dirty="0">
                <a:solidFill>
                  <a:schemeClr val="tx1"/>
                </a:solidFill>
              </a:rPr>
              <a:t>Storlek på olika loop element får vara olika.</a:t>
            </a:r>
          </a:p>
          <a:p>
            <a:r>
              <a:rPr lang="sv-SE" sz="2400" b="1" dirty="0">
                <a:solidFill>
                  <a:schemeClr val="tx1"/>
                </a:solidFill>
              </a:rPr>
              <a:t>Alla radier måste vara konstanta. Synlig avvikelse ger 1 poängs avdrag per avvikelse.</a:t>
            </a:r>
          </a:p>
          <a:p>
            <a:r>
              <a:rPr lang="sv-SE" sz="2400" b="1" dirty="0">
                <a:solidFill>
                  <a:schemeClr val="tx1"/>
                </a:solidFill>
              </a:rPr>
              <a:t>Rollelement måste vara centrerade på linjer.</a:t>
            </a:r>
          </a:p>
          <a:p>
            <a:r>
              <a:rPr lang="sv-SE" sz="2400" b="1" dirty="0">
                <a:solidFill>
                  <a:schemeClr val="tx1"/>
                </a:solidFill>
              </a:rPr>
              <a:t>Synlig linje vid rollelement före eller efter loop del, ger minst 2 poängs avdrag. </a:t>
            </a:r>
          </a:p>
          <a:p>
            <a:endParaRPr lang="sv-SE" sz="2400" b="1" dirty="0">
              <a:solidFill>
                <a:schemeClr val="tx1"/>
              </a:solidFill>
            </a:endParaRP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468511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4843909" y="1161535"/>
            <a:ext cx="7348090" cy="6064188"/>
          </a:xfrm>
        </p:spPr>
        <p:txBody>
          <a:bodyPr>
            <a:normAutofit/>
          </a:bodyPr>
          <a:lstStyle/>
          <a:p>
            <a:r>
              <a:rPr lang="sv-SE" sz="3000" b="1" dirty="0">
                <a:solidFill>
                  <a:srgbClr val="FFFF00"/>
                </a:solidFill>
              </a:rPr>
              <a:t>Familj 8.4.1-8.4.28 </a:t>
            </a:r>
            <a:r>
              <a:rPr lang="sv-SE" sz="3000" b="1" dirty="0" err="1">
                <a:solidFill>
                  <a:srgbClr val="FFFF00"/>
                </a:solidFill>
              </a:rPr>
              <a:t>Humpty</a:t>
            </a:r>
            <a:r>
              <a:rPr lang="sv-SE" sz="3000" b="1" dirty="0">
                <a:solidFill>
                  <a:srgbClr val="FFFF00"/>
                </a:solidFill>
              </a:rPr>
              <a:t> </a:t>
            </a:r>
            <a:r>
              <a:rPr lang="sv-SE" sz="3000" b="1" dirty="0" err="1">
                <a:solidFill>
                  <a:srgbClr val="FFFF00"/>
                </a:solidFill>
              </a:rPr>
              <a:t>Bump</a:t>
            </a:r>
            <a:r>
              <a:rPr lang="sv-SE" sz="3000" b="1" dirty="0">
                <a:solidFill>
                  <a:srgbClr val="FFFF00"/>
                </a:solidFill>
              </a:rPr>
              <a:t> och Diagonal </a:t>
            </a:r>
            <a:r>
              <a:rPr lang="sv-SE" sz="3000" b="1" dirty="0" err="1">
                <a:solidFill>
                  <a:srgbClr val="FFFF00"/>
                </a:solidFill>
              </a:rPr>
              <a:t>Humpty</a:t>
            </a:r>
            <a:r>
              <a:rPr lang="sv-SE" sz="3000" b="1" dirty="0">
                <a:solidFill>
                  <a:srgbClr val="FFFF00"/>
                </a:solidFill>
              </a:rPr>
              <a:t> </a:t>
            </a:r>
            <a:r>
              <a:rPr lang="sv-SE" sz="3000" b="1" dirty="0" err="1">
                <a:solidFill>
                  <a:srgbClr val="FFFF00"/>
                </a:solidFill>
              </a:rPr>
              <a:t>Bump</a:t>
            </a:r>
            <a:r>
              <a:rPr lang="sv-SE" sz="3000" b="1" dirty="0">
                <a:solidFill>
                  <a:srgbClr val="FFFF00"/>
                </a:solidFill>
              </a:rPr>
              <a:t> (sida 49)</a:t>
            </a:r>
          </a:p>
          <a:p>
            <a:r>
              <a:rPr lang="sv-SE" sz="2400" b="1" dirty="0">
                <a:solidFill>
                  <a:schemeClr val="tx1"/>
                </a:solidFill>
              </a:rPr>
              <a:t>Alla linjer får avvika i längd. </a:t>
            </a:r>
          </a:p>
          <a:p>
            <a:r>
              <a:rPr lang="sv-SE" sz="2400" b="1" dirty="0">
                <a:solidFill>
                  <a:schemeClr val="tx1"/>
                </a:solidFill>
              </a:rPr>
              <a:t>Alla radier får vara olika.</a:t>
            </a:r>
          </a:p>
          <a:p>
            <a:r>
              <a:rPr lang="sv-SE" sz="2400" b="1" dirty="0">
                <a:solidFill>
                  <a:schemeClr val="tx1"/>
                </a:solidFill>
              </a:rPr>
              <a:t>Rollelement på linjer skall vara centrerade.</a:t>
            </a:r>
          </a:p>
          <a:p>
            <a:r>
              <a:rPr lang="sv-SE" sz="2400" b="1" dirty="0">
                <a:solidFill>
                  <a:schemeClr val="tx1"/>
                </a:solidFill>
              </a:rPr>
              <a:t>In- och utgångshöjd får vara olika.</a:t>
            </a: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6" name="Bildobjekt 5"/>
          <p:cNvPicPr>
            <a:picLocks noChangeAspect="1"/>
          </p:cNvPicPr>
          <p:nvPr/>
        </p:nvPicPr>
        <p:blipFill>
          <a:blip r:embed="rId3"/>
          <a:stretch>
            <a:fillRect/>
          </a:stretch>
        </p:blipFill>
        <p:spPr>
          <a:xfrm>
            <a:off x="219483" y="1735437"/>
            <a:ext cx="4624426" cy="4410400"/>
          </a:xfrm>
          <a:prstGeom prst="rect">
            <a:avLst/>
          </a:prstGeom>
        </p:spPr>
      </p:pic>
    </p:spTree>
    <p:extLst>
      <p:ext uri="{BB962C8B-B14F-4D97-AF65-F5344CB8AC3E}">
        <p14:creationId xmlns:p14="http://schemas.microsoft.com/office/powerpoint/2010/main" val="2032783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4308390" y="1852221"/>
            <a:ext cx="7883610" cy="4427281"/>
          </a:xfrm>
        </p:spPr>
        <p:txBody>
          <a:bodyPr>
            <a:normAutofit/>
          </a:bodyPr>
          <a:lstStyle/>
          <a:p>
            <a:r>
              <a:rPr lang="sv-SE" sz="3000" b="1" dirty="0">
                <a:solidFill>
                  <a:srgbClr val="FFFF00"/>
                </a:solidFill>
              </a:rPr>
              <a:t>Familj 8.5.1-8.5.2 Halv cubaner och Vertikala 5/8 dels loopar (sida 50)</a:t>
            </a:r>
          </a:p>
          <a:p>
            <a:r>
              <a:rPr lang="sv-SE" sz="2400" b="1" dirty="0">
                <a:solidFill>
                  <a:schemeClr val="tx1"/>
                </a:solidFill>
              </a:rPr>
              <a:t>Alla linjer får vara olika i längd. </a:t>
            </a:r>
          </a:p>
          <a:p>
            <a:r>
              <a:rPr lang="sv-SE" sz="2400" b="1" dirty="0">
                <a:solidFill>
                  <a:schemeClr val="tx1"/>
                </a:solidFill>
              </a:rPr>
              <a:t>Alla radier får vara olika.</a:t>
            </a:r>
          </a:p>
          <a:p>
            <a:r>
              <a:rPr lang="sv-SE" sz="2400" b="1" dirty="0">
                <a:solidFill>
                  <a:schemeClr val="tx1"/>
                </a:solidFill>
              </a:rPr>
              <a:t>Rollelement på linjer skall vara centrerade.</a:t>
            </a:r>
          </a:p>
          <a:p>
            <a:r>
              <a:rPr lang="sv-SE" sz="2400" b="1" dirty="0">
                <a:solidFill>
                  <a:schemeClr val="tx1"/>
                </a:solidFill>
              </a:rPr>
              <a:t>In- och utgångshöjd får avvika.</a:t>
            </a: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4" name="Bildobjekt 3"/>
          <p:cNvPicPr>
            <a:picLocks noChangeAspect="1"/>
          </p:cNvPicPr>
          <p:nvPr/>
        </p:nvPicPr>
        <p:blipFill>
          <a:blip r:embed="rId3"/>
          <a:stretch>
            <a:fillRect/>
          </a:stretch>
        </p:blipFill>
        <p:spPr>
          <a:xfrm>
            <a:off x="587116" y="1288065"/>
            <a:ext cx="3361424" cy="2510688"/>
          </a:xfrm>
          <a:prstGeom prst="rect">
            <a:avLst/>
          </a:prstGeom>
        </p:spPr>
      </p:pic>
      <p:pic>
        <p:nvPicPr>
          <p:cNvPr id="7" name="Bildobjekt 6"/>
          <p:cNvPicPr>
            <a:picLocks noChangeAspect="1"/>
          </p:cNvPicPr>
          <p:nvPr/>
        </p:nvPicPr>
        <p:blipFill>
          <a:blip r:embed="rId4"/>
          <a:stretch>
            <a:fillRect/>
          </a:stretch>
        </p:blipFill>
        <p:spPr>
          <a:xfrm>
            <a:off x="587116" y="3937685"/>
            <a:ext cx="3361423" cy="2777249"/>
          </a:xfrm>
          <a:prstGeom prst="rect">
            <a:avLst/>
          </a:prstGeom>
        </p:spPr>
      </p:pic>
    </p:spTree>
    <p:extLst>
      <p:ext uri="{BB962C8B-B14F-4D97-AF65-F5344CB8AC3E}">
        <p14:creationId xmlns:p14="http://schemas.microsoft.com/office/powerpoint/2010/main" val="2287790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4840958" y="1618651"/>
            <a:ext cx="7054480" cy="5111648"/>
          </a:xfrm>
        </p:spPr>
        <p:txBody>
          <a:bodyPr>
            <a:noAutofit/>
          </a:bodyPr>
          <a:lstStyle/>
          <a:p>
            <a:endParaRPr lang="sv-SE" sz="3200" b="1" dirty="0">
              <a:solidFill>
                <a:srgbClr val="FFFF00"/>
              </a:solidFill>
            </a:endParaRPr>
          </a:p>
          <a:p>
            <a:r>
              <a:rPr lang="sv-SE" sz="2800" b="1" dirty="0">
                <a:solidFill>
                  <a:srgbClr val="FFFF00"/>
                </a:solidFill>
              </a:rPr>
              <a:t>Familj 8.6 P-loopar och  </a:t>
            </a:r>
          </a:p>
          <a:p>
            <a:pPr marL="0" indent="0">
              <a:buNone/>
            </a:pPr>
            <a:r>
              <a:rPr lang="sv-SE" sz="2800" b="1" dirty="0">
                <a:solidFill>
                  <a:srgbClr val="FFFF00"/>
                </a:solidFill>
              </a:rPr>
              <a:t> inverterade P-loopar (sida 50)</a:t>
            </a:r>
          </a:p>
          <a:p>
            <a:r>
              <a:rPr lang="sv-SE" sz="2400" b="1" dirty="0">
                <a:solidFill>
                  <a:schemeClr val="tx1"/>
                </a:solidFill>
              </a:rPr>
              <a:t>Linjer får vara olika i längd. </a:t>
            </a:r>
          </a:p>
          <a:p>
            <a:r>
              <a:rPr lang="sv-SE" sz="2400" b="1" dirty="0">
                <a:solidFill>
                  <a:schemeClr val="tx1"/>
                </a:solidFill>
              </a:rPr>
              <a:t>När loop elementen är kopplade till varandra, så skall de vara lika stora. Det får inte finnas någon linje mellan dem. Synlig linje ger minst 2 poängs avdrag. </a:t>
            </a:r>
          </a:p>
          <a:p>
            <a:r>
              <a:rPr lang="sv-SE" sz="2400" b="1" dirty="0">
                <a:solidFill>
                  <a:schemeClr val="tx1"/>
                </a:solidFill>
              </a:rPr>
              <a:t>Övriga radier kan vara olika.</a:t>
            </a:r>
          </a:p>
          <a:p>
            <a:r>
              <a:rPr lang="sv-SE" sz="2400" b="1" dirty="0">
                <a:solidFill>
                  <a:schemeClr val="tx1"/>
                </a:solidFill>
              </a:rPr>
              <a:t>Rollelement i loopar och på linjer skall vara centrerade. </a:t>
            </a:r>
          </a:p>
          <a:p>
            <a:r>
              <a:rPr lang="sv-SE" sz="2400" b="1" dirty="0">
                <a:solidFill>
                  <a:schemeClr val="tx1"/>
                </a:solidFill>
              </a:rPr>
              <a:t>Synlig linje vid rollelement före eller efter </a:t>
            </a:r>
            <a:r>
              <a:rPr lang="sv-SE" sz="2400" b="1" dirty="0" err="1">
                <a:solidFill>
                  <a:schemeClr val="tx1"/>
                </a:solidFill>
              </a:rPr>
              <a:t>loopdel</a:t>
            </a:r>
            <a:r>
              <a:rPr lang="sv-SE" sz="2400" b="1" dirty="0">
                <a:solidFill>
                  <a:schemeClr val="tx1"/>
                </a:solidFill>
              </a:rPr>
              <a:t> ges minst 2 poängs avdrag. </a:t>
            </a: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6" name="Bildobjekt 5"/>
          <p:cNvPicPr>
            <a:picLocks noChangeAspect="1"/>
          </p:cNvPicPr>
          <p:nvPr/>
        </p:nvPicPr>
        <p:blipFill>
          <a:blip r:embed="rId3"/>
          <a:stretch>
            <a:fillRect/>
          </a:stretch>
        </p:blipFill>
        <p:spPr>
          <a:xfrm>
            <a:off x="435375" y="4198727"/>
            <a:ext cx="4095687" cy="2454072"/>
          </a:xfrm>
          <a:prstGeom prst="rect">
            <a:avLst/>
          </a:prstGeom>
        </p:spPr>
      </p:pic>
      <p:pic>
        <p:nvPicPr>
          <p:cNvPr id="8" name="Bildobjekt 7"/>
          <p:cNvPicPr>
            <a:picLocks noChangeAspect="1"/>
          </p:cNvPicPr>
          <p:nvPr/>
        </p:nvPicPr>
        <p:blipFill>
          <a:blip r:embed="rId4"/>
          <a:stretch>
            <a:fillRect/>
          </a:stretch>
        </p:blipFill>
        <p:spPr>
          <a:xfrm>
            <a:off x="745271" y="1296700"/>
            <a:ext cx="3475896" cy="2902027"/>
          </a:xfrm>
          <a:prstGeom prst="rect">
            <a:avLst/>
          </a:prstGeom>
        </p:spPr>
      </p:pic>
    </p:spTree>
    <p:extLst>
      <p:ext uri="{BB962C8B-B14F-4D97-AF65-F5344CB8AC3E}">
        <p14:creationId xmlns:p14="http://schemas.microsoft.com/office/powerpoint/2010/main" val="737617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4956404" y="2583542"/>
            <a:ext cx="6928138" cy="3757593"/>
          </a:xfrm>
        </p:spPr>
        <p:txBody>
          <a:bodyPr>
            <a:noAutofit/>
          </a:bodyPr>
          <a:lstStyle/>
          <a:p>
            <a:endParaRPr lang="sv-SE" sz="2800" b="1" dirty="0">
              <a:solidFill>
                <a:srgbClr val="FFFF00"/>
              </a:solidFill>
            </a:endParaRPr>
          </a:p>
          <a:p>
            <a:r>
              <a:rPr lang="sv-SE" sz="2800" b="1" dirty="0">
                <a:solidFill>
                  <a:srgbClr val="FFFF00"/>
                </a:solidFill>
              </a:rPr>
              <a:t>Familj 8.7 7/8-dels loopar = Q-loopar (sida 51)</a:t>
            </a:r>
          </a:p>
          <a:p>
            <a:r>
              <a:rPr lang="sv-SE" sz="2400" b="1" dirty="0">
                <a:solidFill>
                  <a:schemeClr val="tx1"/>
                </a:solidFill>
              </a:rPr>
              <a:t>Består av en 7/8 dels looping med en 45 graders linje på in- eller utgång samt en 1/8 dels loop.</a:t>
            </a:r>
          </a:p>
          <a:p>
            <a:r>
              <a:rPr lang="sv-SE" sz="2400" b="1" dirty="0">
                <a:solidFill>
                  <a:schemeClr val="tx1"/>
                </a:solidFill>
              </a:rPr>
              <a:t>Radier på loopdelar får vara olika.</a:t>
            </a:r>
          </a:p>
          <a:p>
            <a:r>
              <a:rPr lang="sv-SE" sz="2400" b="1" dirty="0">
                <a:solidFill>
                  <a:schemeClr val="tx1"/>
                </a:solidFill>
              </a:rPr>
              <a:t>Rollelement i loopar och på linjer skall vara centrerade. </a:t>
            </a:r>
          </a:p>
          <a:p>
            <a:r>
              <a:rPr lang="sv-SE" sz="2400" b="1" dirty="0">
                <a:solidFill>
                  <a:schemeClr val="tx1"/>
                </a:solidFill>
              </a:rPr>
              <a:t>Synlig linje vid rollelement före eller efter </a:t>
            </a:r>
            <a:r>
              <a:rPr lang="sv-SE" sz="2400" b="1" dirty="0" err="1">
                <a:solidFill>
                  <a:schemeClr val="tx1"/>
                </a:solidFill>
              </a:rPr>
              <a:t>loopdel</a:t>
            </a:r>
            <a:r>
              <a:rPr lang="sv-SE" sz="2400" b="1" dirty="0">
                <a:solidFill>
                  <a:schemeClr val="tx1"/>
                </a:solidFill>
              </a:rPr>
              <a:t> ges minst 2 poängs avdrag. </a:t>
            </a:r>
          </a:p>
          <a:p>
            <a:r>
              <a:rPr lang="sv-SE" sz="2400" b="1" dirty="0">
                <a:solidFill>
                  <a:schemeClr val="tx1"/>
                </a:solidFill>
              </a:rPr>
              <a:t>Bedöms i övrigt som hel loop.</a:t>
            </a:r>
          </a:p>
          <a:p>
            <a:endParaRPr lang="sv-SE" b="1" dirty="0">
              <a:solidFill>
                <a:schemeClr val="tx1"/>
              </a:solidFill>
            </a:endParaRPr>
          </a:p>
          <a:p>
            <a:endParaRPr lang="sv-SE" b="1" dirty="0">
              <a:solidFill>
                <a:schemeClr val="tx1"/>
              </a:solidFill>
            </a:endParaRPr>
          </a:p>
          <a:p>
            <a:endParaRPr lang="sv-SE"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4" name="Bildobjekt 3"/>
          <p:cNvPicPr>
            <a:picLocks noChangeAspect="1"/>
          </p:cNvPicPr>
          <p:nvPr/>
        </p:nvPicPr>
        <p:blipFill>
          <a:blip r:embed="rId3"/>
          <a:stretch>
            <a:fillRect/>
          </a:stretch>
        </p:blipFill>
        <p:spPr>
          <a:xfrm>
            <a:off x="109710" y="2188519"/>
            <a:ext cx="4750497" cy="3314358"/>
          </a:xfrm>
          <a:prstGeom prst="rect">
            <a:avLst/>
          </a:prstGeom>
        </p:spPr>
      </p:pic>
    </p:spTree>
    <p:extLst>
      <p:ext uri="{BB962C8B-B14F-4D97-AF65-F5344CB8AC3E}">
        <p14:creationId xmlns:p14="http://schemas.microsoft.com/office/powerpoint/2010/main" val="34795862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6145429" y="2114378"/>
            <a:ext cx="5750009" cy="3757593"/>
          </a:xfrm>
        </p:spPr>
        <p:txBody>
          <a:bodyPr>
            <a:noAutofit/>
          </a:bodyPr>
          <a:lstStyle/>
          <a:p>
            <a:r>
              <a:rPr lang="sv-SE" sz="2800" b="1" dirty="0">
                <a:solidFill>
                  <a:srgbClr val="FFFF00"/>
                </a:solidFill>
              </a:rPr>
              <a:t>Familj 8.8 Dubbel </a:t>
            </a:r>
            <a:r>
              <a:rPr lang="sv-SE" sz="2800" b="1" dirty="0" err="1">
                <a:solidFill>
                  <a:srgbClr val="FFFF00"/>
                </a:solidFill>
              </a:rPr>
              <a:t>Humpty</a:t>
            </a:r>
            <a:r>
              <a:rPr lang="sv-SE" sz="2800" b="1" dirty="0">
                <a:solidFill>
                  <a:srgbClr val="FFFF00"/>
                </a:solidFill>
              </a:rPr>
              <a:t> </a:t>
            </a:r>
            <a:r>
              <a:rPr lang="sv-SE" sz="2800" b="1" dirty="0" err="1">
                <a:solidFill>
                  <a:srgbClr val="FFFF00"/>
                </a:solidFill>
              </a:rPr>
              <a:t>Bump</a:t>
            </a:r>
            <a:r>
              <a:rPr lang="sv-SE" sz="2800" b="1" dirty="0">
                <a:solidFill>
                  <a:srgbClr val="FFFF00"/>
                </a:solidFill>
              </a:rPr>
              <a:t> (sida 52)</a:t>
            </a:r>
          </a:p>
          <a:p>
            <a:r>
              <a:rPr lang="sv-SE" sz="2400" b="1" dirty="0">
                <a:solidFill>
                  <a:schemeClr val="tx1"/>
                </a:solidFill>
              </a:rPr>
              <a:t>Bedöms som enkla </a:t>
            </a:r>
            <a:r>
              <a:rPr lang="sv-SE" sz="2400" b="1" dirty="0" err="1">
                <a:solidFill>
                  <a:schemeClr val="tx1"/>
                </a:solidFill>
              </a:rPr>
              <a:t>Humpty</a:t>
            </a:r>
            <a:r>
              <a:rPr lang="sv-SE" sz="2400" b="1" dirty="0">
                <a:solidFill>
                  <a:schemeClr val="tx1"/>
                </a:solidFill>
              </a:rPr>
              <a:t> </a:t>
            </a:r>
            <a:r>
              <a:rPr lang="sv-SE" sz="2400" b="1" dirty="0" err="1">
                <a:solidFill>
                  <a:schemeClr val="tx1"/>
                </a:solidFill>
              </a:rPr>
              <a:t>Bumps</a:t>
            </a:r>
            <a:r>
              <a:rPr lang="sv-SE" sz="2400" b="1" dirty="0">
                <a:solidFill>
                  <a:schemeClr val="tx1"/>
                </a:solidFill>
              </a:rPr>
              <a:t>.</a:t>
            </a:r>
          </a:p>
          <a:p>
            <a:r>
              <a:rPr lang="sv-SE" sz="2400" b="1" dirty="0">
                <a:solidFill>
                  <a:schemeClr val="tx1"/>
                </a:solidFill>
              </a:rPr>
              <a:t>De två halvlooparna får vara olika.</a:t>
            </a:r>
          </a:p>
          <a:p>
            <a:r>
              <a:rPr lang="sv-SE" sz="2400" b="1" dirty="0">
                <a:solidFill>
                  <a:schemeClr val="tx1"/>
                </a:solidFill>
              </a:rPr>
              <a:t>Radier på loopdelar får vara olika.</a:t>
            </a:r>
          </a:p>
          <a:p>
            <a:r>
              <a:rPr lang="sv-SE" sz="2400" b="1" dirty="0">
                <a:solidFill>
                  <a:schemeClr val="tx1"/>
                </a:solidFill>
              </a:rPr>
              <a:t>In- och utgångshöjd får vara olika.</a:t>
            </a: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6" name="Bildobjekt 5"/>
          <p:cNvPicPr>
            <a:picLocks noChangeAspect="1"/>
          </p:cNvPicPr>
          <p:nvPr/>
        </p:nvPicPr>
        <p:blipFill>
          <a:blip r:embed="rId3"/>
          <a:stretch>
            <a:fillRect/>
          </a:stretch>
        </p:blipFill>
        <p:spPr>
          <a:xfrm>
            <a:off x="292733" y="2114378"/>
            <a:ext cx="5778957" cy="3660346"/>
          </a:xfrm>
          <a:prstGeom prst="rect">
            <a:avLst/>
          </a:prstGeom>
        </p:spPr>
      </p:pic>
    </p:spTree>
    <p:extLst>
      <p:ext uri="{BB962C8B-B14F-4D97-AF65-F5344CB8AC3E}">
        <p14:creationId xmlns:p14="http://schemas.microsoft.com/office/powerpoint/2010/main" val="15487937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5169759" y="2066405"/>
            <a:ext cx="6890435" cy="4861617"/>
          </a:xfrm>
        </p:spPr>
        <p:txBody>
          <a:bodyPr>
            <a:noAutofit/>
          </a:bodyPr>
          <a:lstStyle/>
          <a:p>
            <a:r>
              <a:rPr lang="sv-SE" sz="2400" b="1" dirty="0">
                <a:solidFill>
                  <a:srgbClr val="FFFF00"/>
                </a:solidFill>
              </a:rPr>
              <a:t>Familj 8.10 Reverserande loop (sida 52)</a:t>
            </a:r>
          </a:p>
          <a:p>
            <a:r>
              <a:rPr lang="sv-SE" sz="2400" b="1" dirty="0">
                <a:solidFill>
                  <a:schemeClr val="tx1"/>
                </a:solidFill>
              </a:rPr>
              <a:t>Radier på den halva och hela loopen skall var lika. Radie på 1/4 loopen får skilja.</a:t>
            </a:r>
          </a:p>
          <a:p>
            <a:r>
              <a:rPr lang="sv-SE" sz="2400" b="1" dirty="0">
                <a:solidFill>
                  <a:schemeClr val="tx1"/>
                </a:solidFill>
              </a:rPr>
              <a:t>Synlig linje mellan den halva och hela loopen ger minst 2 poängs avdrag.</a:t>
            </a:r>
          </a:p>
          <a:p>
            <a:r>
              <a:rPr lang="sv-SE" sz="2400" b="1" dirty="0">
                <a:solidFill>
                  <a:schemeClr val="tx1"/>
                </a:solidFill>
              </a:rPr>
              <a:t>När dessa kombineras med roll element, så får ingen linje synas mellan loop och roll element. Varje synlig linje ges minst 2 poängs avdrag.</a:t>
            </a:r>
          </a:p>
          <a:p>
            <a:r>
              <a:rPr lang="sv-SE" sz="2400" b="1" dirty="0">
                <a:solidFill>
                  <a:schemeClr val="tx1"/>
                </a:solidFill>
              </a:rPr>
              <a:t>Rollelement på den vertikala linjen skall vara centrerat.</a:t>
            </a: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4" name="Bildobjekt 3"/>
          <p:cNvPicPr>
            <a:picLocks noChangeAspect="1"/>
          </p:cNvPicPr>
          <p:nvPr/>
        </p:nvPicPr>
        <p:blipFill>
          <a:blip r:embed="rId3"/>
          <a:stretch>
            <a:fillRect/>
          </a:stretch>
        </p:blipFill>
        <p:spPr>
          <a:xfrm>
            <a:off x="234903" y="2306595"/>
            <a:ext cx="4934856" cy="3231018"/>
          </a:xfrm>
          <a:prstGeom prst="rect">
            <a:avLst/>
          </a:prstGeom>
        </p:spPr>
      </p:pic>
    </p:spTree>
    <p:extLst>
      <p:ext uri="{BB962C8B-B14F-4D97-AF65-F5344CB8AC3E}">
        <p14:creationId xmlns:p14="http://schemas.microsoft.com/office/powerpoint/2010/main" val="247905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65904" y="1735435"/>
            <a:ext cx="12019004" cy="5353136"/>
          </a:xfrm>
        </p:spPr>
        <p:txBody>
          <a:bodyPr>
            <a:noAutofit/>
          </a:bodyPr>
          <a:lstStyle/>
          <a:p>
            <a:endParaRPr lang="sv-SE" sz="2800" b="1" dirty="0">
              <a:solidFill>
                <a:srgbClr val="FFFF00"/>
              </a:solidFill>
            </a:endParaRPr>
          </a:p>
          <a:p>
            <a:r>
              <a:rPr lang="sv-SE" sz="2800" b="1" dirty="0">
                <a:solidFill>
                  <a:schemeClr val="tx1"/>
                </a:solidFill>
              </a:rPr>
              <a:t>Varje domare skall döma oberoende av varandra. Domarna får inte samtala med varandra under sekvensen. Efter att den är slut, får de konferera om en manöver skall nollas. De får inte diskutera poängsättningen.</a:t>
            </a:r>
          </a:p>
          <a:p>
            <a:r>
              <a:rPr lang="sv-SE" sz="2800" b="1" dirty="0">
                <a:solidFill>
                  <a:schemeClr val="tx1"/>
                </a:solidFill>
              </a:rPr>
              <a:t>Om en domare missar en manöver eller delar av den, skall protokollet lämnas tomt till sekvensen är klar.  Domaren skall sedan konferera med den andra domaren och använda hans poäng.</a:t>
            </a:r>
          </a:p>
          <a:p>
            <a:r>
              <a:rPr lang="sv-SE" sz="2800" b="1" dirty="0">
                <a:solidFill>
                  <a:schemeClr val="tx1"/>
                </a:solidFill>
              </a:rPr>
              <a:t>Om båda domarna missar manövern, så skall de be piloten flyga om denna. Piloten börjar då med manövern före den missade.  Endast den missade poängsätts.</a:t>
            </a:r>
          </a:p>
          <a:p>
            <a:pPr marL="0" indent="0">
              <a:buNone/>
            </a:pPr>
            <a:endParaRPr lang="sv-SE" sz="2800" b="1" dirty="0">
              <a:solidFill>
                <a:schemeClr val="tx1"/>
              </a:solidFill>
            </a:endParaRPr>
          </a:p>
          <a:p>
            <a:endParaRPr lang="sv-SE" sz="28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177073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684212" y="1952368"/>
            <a:ext cx="9085864" cy="3748217"/>
          </a:xfrm>
        </p:spPr>
        <p:style>
          <a:lnRef idx="1">
            <a:schemeClr val="accent6"/>
          </a:lnRef>
          <a:fillRef idx="2">
            <a:schemeClr val="accent6"/>
          </a:fillRef>
          <a:effectRef idx="1">
            <a:schemeClr val="accent6"/>
          </a:effectRef>
          <a:fontRef idx="minor">
            <a:schemeClr val="dk1"/>
          </a:fontRef>
        </p:style>
        <p:txBody>
          <a:bodyPr>
            <a:normAutofit fontScale="92500"/>
          </a:bodyPr>
          <a:lstStyle/>
          <a:p>
            <a:endParaRPr lang="sv-SE" sz="3000" b="1" dirty="0" smtClean="0">
              <a:solidFill>
                <a:srgbClr val="FFFF00"/>
              </a:solidFill>
            </a:endParaRPr>
          </a:p>
          <a:p>
            <a:r>
              <a:rPr lang="sv-SE" sz="3000" b="1" dirty="0" smtClean="0">
                <a:solidFill>
                  <a:srgbClr val="FFFF00"/>
                </a:solidFill>
              </a:rPr>
              <a:t>Familj 8: Combination </a:t>
            </a:r>
            <a:r>
              <a:rPr lang="sv-SE" sz="3000" b="1" dirty="0" err="1" smtClean="0">
                <a:solidFill>
                  <a:srgbClr val="FFFF00"/>
                </a:solidFill>
              </a:rPr>
              <a:t>of</a:t>
            </a:r>
            <a:r>
              <a:rPr lang="sv-SE" sz="3000" b="1" dirty="0">
                <a:solidFill>
                  <a:srgbClr val="FFFF00"/>
                </a:solidFill>
              </a:rPr>
              <a:t> </a:t>
            </a:r>
            <a:r>
              <a:rPr lang="sv-SE" sz="3000" b="1" dirty="0" smtClean="0">
                <a:solidFill>
                  <a:srgbClr val="FFFF00"/>
                </a:solidFill>
              </a:rPr>
              <a:t>Lines, </a:t>
            </a:r>
            <a:r>
              <a:rPr lang="sv-SE" sz="3000" b="1" dirty="0">
                <a:solidFill>
                  <a:srgbClr val="FFFF00"/>
                </a:solidFill>
              </a:rPr>
              <a:t>Loops, and  </a:t>
            </a:r>
            <a:r>
              <a:rPr lang="sv-SE" sz="3000" b="1" dirty="0" smtClean="0">
                <a:solidFill>
                  <a:srgbClr val="FFFF00"/>
                </a:solidFill>
              </a:rPr>
              <a:t>Rolls</a:t>
            </a:r>
          </a:p>
          <a:p>
            <a:endParaRPr lang="sv-SE" sz="3000" b="1" dirty="0" smtClean="0">
              <a:solidFill>
                <a:srgbClr val="FFFF00"/>
              </a:solidFill>
            </a:endParaRPr>
          </a:p>
          <a:p>
            <a:pPr marL="0" indent="0">
              <a:buNone/>
            </a:pPr>
            <a:r>
              <a:rPr lang="sv-SE" sz="3000" b="1" dirty="0" smtClean="0">
                <a:solidFill>
                  <a:schemeClr val="tx1"/>
                </a:solidFill>
              </a:rPr>
              <a:t>Video från IMAC International</a:t>
            </a:r>
          </a:p>
          <a:p>
            <a:pPr marL="0" indent="0">
              <a:buNone/>
            </a:pPr>
            <a:r>
              <a:rPr lang="sv-SE" sz="3000" b="1" dirty="0" smtClean="0">
                <a:solidFill>
                  <a:schemeClr val="tx1"/>
                </a:solidFill>
              </a:rPr>
              <a:t>(13 minuter 14 sekunder)</a:t>
            </a:r>
          </a:p>
          <a:p>
            <a:pPr marL="0" indent="0">
              <a:buNone/>
            </a:pPr>
            <a:r>
              <a:rPr lang="sv-SE" sz="3000" b="1" dirty="0" smtClean="0">
                <a:solidFill>
                  <a:srgbClr val="FFFF00"/>
                </a:solidFill>
                <a:hlinkClick r:id="rId2"/>
              </a:rPr>
              <a:t>https</a:t>
            </a:r>
            <a:r>
              <a:rPr lang="sv-SE" sz="3000" b="1" dirty="0">
                <a:solidFill>
                  <a:srgbClr val="FFFF00"/>
                </a:solidFill>
                <a:hlinkClick r:id="rId2"/>
              </a:rPr>
              <a:t>://</a:t>
            </a:r>
            <a:r>
              <a:rPr lang="sv-SE" sz="3000" b="1" dirty="0" smtClean="0">
                <a:solidFill>
                  <a:srgbClr val="FFFF00"/>
                </a:solidFill>
                <a:hlinkClick r:id="rId2"/>
              </a:rPr>
              <a:t>youtu.be/hzfY1RNO20I</a:t>
            </a:r>
            <a:endParaRPr lang="sv-SE" sz="3000" b="1" dirty="0" smtClean="0">
              <a:solidFill>
                <a:srgbClr val="FFFF00"/>
              </a:solidFill>
            </a:endParaRPr>
          </a:p>
          <a:p>
            <a:endParaRPr lang="sv-SE" sz="2400" b="1" dirty="0">
              <a:solidFill>
                <a:schemeClr val="tx1"/>
              </a:solidFill>
            </a:endParaRPr>
          </a:p>
        </p:txBody>
      </p:sp>
      <p:pic>
        <p:nvPicPr>
          <p:cNvPr id="5" name="Bildobjekt 4"/>
          <p:cNvPicPr>
            <a:picLocks noChangeAspect="1"/>
          </p:cNvPicPr>
          <p:nvPr/>
        </p:nvPicPr>
        <p:blipFill>
          <a:blip r:embed="rId3"/>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32907359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5082748" y="1037968"/>
            <a:ext cx="6656172" cy="6275308"/>
          </a:xfrm>
        </p:spPr>
        <p:txBody>
          <a:bodyPr>
            <a:noAutofit/>
          </a:bodyPr>
          <a:lstStyle/>
          <a:p>
            <a:r>
              <a:rPr lang="sv-SE" sz="2800" b="1" dirty="0">
                <a:solidFill>
                  <a:srgbClr val="FFFF00"/>
                </a:solidFill>
              </a:rPr>
              <a:t>Familj 9. Rollar (sida 53)</a:t>
            </a:r>
          </a:p>
          <a:p>
            <a:r>
              <a:rPr lang="sv-SE" sz="2400" b="1" dirty="0">
                <a:solidFill>
                  <a:schemeClr val="tx1"/>
                </a:solidFill>
              </a:rPr>
              <a:t>Dessa kan utföras på linjer, i loopar, mellan partiella loopar, mellan loopar och linjer och efter spinn, samt integrerade i svängar.</a:t>
            </a:r>
          </a:p>
          <a:p>
            <a:r>
              <a:rPr lang="sv-SE" sz="2400" b="1" dirty="0">
                <a:solidFill>
                  <a:schemeClr val="tx1"/>
                </a:solidFill>
              </a:rPr>
              <a:t>Två olika typer av roll förekommer, skevroderroll och  kvickroll.</a:t>
            </a:r>
          </a:p>
          <a:p>
            <a:r>
              <a:rPr lang="sv-SE" sz="2400" b="1" dirty="0">
                <a:solidFill>
                  <a:schemeClr val="tx1"/>
                </a:solidFill>
              </a:rPr>
              <a:t>Rollhastigheten skall vara konstant.</a:t>
            </a:r>
          </a:p>
          <a:p>
            <a:r>
              <a:rPr lang="sv-SE" sz="2400" b="1" dirty="0">
                <a:solidFill>
                  <a:schemeClr val="tx1"/>
                </a:solidFill>
              </a:rPr>
              <a:t>Finns som roll i 45 graders steg, upp till två hela 360 graders varv.</a:t>
            </a:r>
          </a:p>
          <a:p>
            <a:pPr marL="0" indent="0">
              <a:buNone/>
            </a:pPr>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6" name="Bildobjekt 5"/>
          <p:cNvPicPr>
            <a:picLocks noChangeAspect="1"/>
          </p:cNvPicPr>
          <p:nvPr/>
        </p:nvPicPr>
        <p:blipFill>
          <a:blip r:embed="rId3"/>
          <a:stretch>
            <a:fillRect/>
          </a:stretch>
        </p:blipFill>
        <p:spPr>
          <a:xfrm>
            <a:off x="167543" y="2652660"/>
            <a:ext cx="4915204" cy="2931187"/>
          </a:xfrm>
          <a:prstGeom prst="rect">
            <a:avLst/>
          </a:prstGeom>
        </p:spPr>
      </p:pic>
    </p:spTree>
    <p:extLst>
      <p:ext uri="{BB962C8B-B14F-4D97-AF65-F5344CB8AC3E}">
        <p14:creationId xmlns:p14="http://schemas.microsoft.com/office/powerpoint/2010/main" val="21214876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5082747" y="1252228"/>
            <a:ext cx="6993923" cy="6061048"/>
          </a:xfrm>
        </p:spPr>
        <p:txBody>
          <a:bodyPr>
            <a:noAutofit/>
          </a:bodyPr>
          <a:lstStyle/>
          <a:p>
            <a:r>
              <a:rPr lang="sv-SE" sz="3200" b="1" dirty="0">
                <a:solidFill>
                  <a:srgbClr val="FFFF00"/>
                </a:solidFill>
              </a:rPr>
              <a:t>Familj 9. Rollar (sida 53)</a:t>
            </a:r>
          </a:p>
          <a:p>
            <a:r>
              <a:rPr lang="sv-SE" sz="2800" b="1" dirty="0">
                <a:solidFill>
                  <a:schemeClr val="tx1"/>
                </a:solidFill>
              </a:rPr>
              <a:t>Flera rollar i följd kan vara länkade, </a:t>
            </a:r>
            <a:r>
              <a:rPr lang="sv-SE" sz="2800" b="1" dirty="0" err="1">
                <a:solidFill>
                  <a:schemeClr val="tx1"/>
                </a:solidFill>
              </a:rPr>
              <a:t>olänkade</a:t>
            </a:r>
            <a:r>
              <a:rPr lang="sv-SE" sz="2800" b="1" dirty="0">
                <a:solidFill>
                  <a:schemeClr val="tx1"/>
                </a:solidFill>
              </a:rPr>
              <a:t> eller motroterande. </a:t>
            </a:r>
          </a:p>
          <a:p>
            <a:r>
              <a:rPr lang="sv-SE" sz="2800" b="1" dirty="0">
                <a:solidFill>
                  <a:schemeClr val="tx1"/>
                </a:solidFill>
              </a:rPr>
              <a:t>Länkade får inte stoppas emellan delarna. Görs detta är det fel manöver och den skall nollas.</a:t>
            </a:r>
          </a:p>
          <a:p>
            <a:r>
              <a:rPr lang="sv-SE" sz="2800" b="1" dirty="0" err="1">
                <a:solidFill>
                  <a:schemeClr val="tx1"/>
                </a:solidFill>
              </a:rPr>
              <a:t>Olänkade</a:t>
            </a:r>
            <a:r>
              <a:rPr lang="sv-SE" sz="2800" b="1" dirty="0">
                <a:solidFill>
                  <a:schemeClr val="tx1"/>
                </a:solidFill>
              </a:rPr>
              <a:t> rollar måste vara av olika typ eller motroterande.</a:t>
            </a:r>
          </a:p>
          <a:p>
            <a:pPr marL="0" indent="0">
              <a:buNone/>
            </a:pPr>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7" name="Bildobjekt 6"/>
          <p:cNvPicPr>
            <a:picLocks noChangeAspect="1"/>
          </p:cNvPicPr>
          <p:nvPr/>
        </p:nvPicPr>
        <p:blipFill>
          <a:blip r:embed="rId3"/>
          <a:stretch>
            <a:fillRect/>
          </a:stretch>
        </p:blipFill>
        <p:spPr>
          <a:xfrm>
            <a:off x="392296" y="2552322"/>
            <a:ext cx="4583358" cy="3221388"/>
          </a:xfrm>
          <a:prstGeom prst="rect">
            <a:avLst/>
          </a:prstGeom>
        </p:spPr>
      </p:pic>
    </p:spTree>
    <p:extLst>
      <p:ext uri="{BB962C8B-B14F-4D97-AF65-F5344CB8AC3E}">
        <p14:creationId xmlns:p14="http://schemas.microsoft.com/office/powerpoint/2010/main" val="6760521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4827373" y="2427429"/>
            <a:ext cx="7133968" cy="4094937"/>
          </a:xfrm>
        </p:spPr>
        <p:txBody>
          <a:bodyPr>
            <a:noAutofit/>
          </a:bodyPr>
          <a:lstStyle/>
          <a:p>
            <a:r>
              <a:rPr lang="sv-SE" sz="2800" b="1" dirty="0">
                <a:solidFill>
                  <a:srgbClr val="FFFF00"/>
                </a:solidFill>
              </a:rPr>
              <a:t>Familj 9. Rollar (sida 54)</a:t>
            </a:r>
          </a:p>
          <a:p>
            <a:r>
              <a:rPr lang="sv-SE" sz="2400" b="1" dirty="0">
                <a:solidFill>
                  <a:schemeClr val="tx1"/>
                </a:solidFill>
              </a:rPr>
              <a:t>Pilspets på roll eller streck på kvickroll visar rollriktning. </a:t>
            </a:r>
          </a:p>
          <a:p>
            <a:r>
              <a:rPr lang="sv-SE" sz="2400" b="1" dirty="0">
                <a:solidFill>
                  <a:schemeClr val="tx1"/>
                </a:solidFill>
              </a:rPr>
              <a:t>Första roll får göras i valfri riktning, men den styr sedan riktningen på den påföljande rollen.</a:t>
            </a:r>
          </a:p>
          <a:p>
            <a:r>
              <a:rPr lang="sv-SE" sz="2400" b="1" dirty="0">
                <a:solidFill>
                  <a:schemeClr val="tx1"/>
                </a:solidFill>
              </a:rPr>
              <a:t>Synbart mellanrum/paus skall finnas mellan </a:t>
            </a:r>
            <a:r>
              <a:rPr lang="sv-SE" sz="2400" b="1" dirty="0" err="1">
                <a:solidFill>
                  <a:schemeClr val="tx1"/>
                </a:solidFill>
              </a:rPr>
              <a:t>olänkade</a:t>
            </a:r>
            <a:r>
              <a:rPr lang="sv-SE" sz="2400" b="1" dirty="0">
                <a:solidFill>
                  <a:schemeClr val="tx1"/>
                </a:solidFill>
              </a:rPr>
              <a:t> rollelement. Saknas detta görs avdrag med 1 poäng.</a:t>
            </a:r>
          </a:p>
          <a:p>
            <a:r>
              <a:rPr lang="sv-SE" sz="2400" b="1" dirty="0">
                <a:solidFill>
                  <a:schemeClr val="tx1"/>
                </a:solidFill>
              </a:rPr>
              <a:t>Motsatta rollar kan även vara av samma typ. Vid motsatta rollar, så får det inte finnas mellanrum/paus mellan rollelementen.</a:t>
            </a: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4" name="Bildobjekt 3"/>
          <p:cNvPicPr>
            <a:picLocks noChangeAspect="1"/>
          </p:cNvPicPr>
          <p:nvPr/>
        </p:nvPicPr>
        <p:blipFill>
          <a:blip r:embed="rId3"/>
          <a:stretch>
            <a:fillRect/>
          </a:stretch>
        </p:blipFill>
        <p:spPr>
          <a:xfrm>
            <a:off x="396289" y="1957873"/>
            <a:ext cx="4431084" cy="3634446"/>
          </a:xfrm>
          <a:prstGeom prst="rect">
            <a:avLst/>
          </a:prstGeom>
        </p:spPr>
      </p:pic>
    </p:spTree>
    <p:extLst>
      <p:ext uri="{BB962C8B-B14F-4D97-AF65-F5344CB8AC3E}">
        <p14:creationId xmlns:p14="http://schemas.microsoft.com/office/powerpoint/2010/main" val="18136693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4561225" y="1859124"/>
            <a:ext cx="7334213" cy="4094937"/>
          </a:xfrm>
        </p:spPr>
        <p:txBody>
          <a:bodyPr>
            <a:noAutofit/>
          </a:bodyPr>
          <a:lstStyle/>
          <a:p>
            <a:r>
              <a:rPr lang="sv-SE" sz="2800" b="1" dirty="0">
                <a:solidFill>
                  <a:srgbClr val="FFFF00"/>
                </a:solidFill>
              </a:rPr>
              <a:t>Familj 9. Roll efter spinn (sida 54)</a:t>
            </a:r>
          </a:p>
          <a:p>
            <a:r>
              <a:rPr lang="sv-SE" sz="2400" b="1" dirty="0">
                <a:solidFill>
                  <a:schemeClr val="tx1"/>
                </a:solidFill>
              </a:rPr>
              <a:t>Både roll och kvickroll kan följa efter en spinn.</a:t>
            </a:r>
          </a:p>
          <a:p>
            <a:r>
              <a:rPr lang="sv-SE" sz="2400" b="1" dirty="0">
                <a:solidFill>
                  <a:schemeClr val="tx1"/>
                </a:solidFill>
              </a:rPr>
              <a:t>Spinnen på max två varv, kommer alltid först.</a:t>
            </a:r>
          </a:p>
          <a:p>
            <a:r>
              <a:rPr lang="sv-SE" sz="2400" b="1" dirty="0">
                <a:solidFill>
                  <a:schemeClr val="tx1"/>
                </a:solidFill>
              </a:rPr>
              <a:t>Maximalt en påföljande rollmanöver är tillåten. Den är maximerad till två varv.</a:t>
            </a: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6" name="Bildobjekt 5"/>
          <p:cNvPicPr>
            <a:picLocks noChangeAspect="1"/>
          </p:cNvPicPr>
          <p:nvPr/>
        </p:nvPicPr>
        <p:blipFill>
          <a:blip r:embed="rId3"/>
          <a:stretch>
            <a:fillRect/>
          </a:stretch>
        </p:blipFill>
        <p:spPr>
          <a:xfrm>
            <a:off x="332049" y="2056727"/>
            <a:ext cx="4229176" cy="3897334"/>
          </a:xfrm>
          <a:prstGeom prst="rect">
            <a:avLst/>
          </a:prstGeom>
        </p:spPr>
      </p:pic>
    </p:spTree>
    <p:extLst>
      <p:ext uri="{BB962C8B-B14F-4D97-AF65-F5344CB8AC3E}">
        <p14:creationId xmlns:p14="http://schemas.microsoft.com/office/powerpoint/2010/main" val="4162570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329514" y="1743673"/>
            <a:ext cx="11442356" cy="4416229"/>
          </a:xfrm>
        </p:spPr>
        <p:txBody>
          <a:bodyPr>
            <a:noAutofit/>
          </a:bodyPr>
          <a:lstStyle/>
          <a:p>
            <a:r>
              <a:rPr lang="sv-SE" sz="3200" b="1" dirty="0">
                <a:solidFill>
                  <a:srgbClr val="FFFF00"/>
                </a:solidFill>
              </a:rPr>
              <a:t>Familj 9.1 Roll (sida 55)</a:t>
            </a:r>
          </a:p>
          <a:p>
            <a:r>
              <a:rPr lang="sv-SE" sz="2800" b="1" dirty="0">
                <a:solidFill>
                  <a:schemeClr val="tx1"/>
                </a:solidFill>
              </a:rPr>
              <a:t>Vid variationer i rollhastighet, så skall 1 poäng dras per tillfälle.</a:t>
            </a:r>
          </a:p>
          <a:p>
            <a:r>
              <a:rPr lang="sv-SE" sz="2800" b="1" dirty="0">
                <a:solidFill>
                  <a:schemeClr val="tx1"/>
                </a:solidFill>
              </a:rPr>
              <a:t>Vingarna måste stanna exakt i rätt läge. 0,5 poängs avdrag för vinkelfel om 5 grader.</a:t>
            </a:r>
          </a:p>
          <a:p>
            <a:r>
              <a:rPr lang="sv-SE" sz="2800" b="1" dirty="0">
                <a:solidFill>
                  <a:schemeClr val="tx1"/>
                </a:solidFill>
              </a:rPr>
              <a:t>Avstannar rollhastigheten strax innan rollen är slut, så skall avdrag göras för rollvariation med 1 poäng. </a:t>
            </a:r>
          </a:p>
          <a:p>
            <a:r>
              <a:rPr lang="sv-SE" sz="2800" b="1" dirty="0">
                <a:solidFill>
                  <a:schemeClr val="tx1"/>
                </a:solidFill>
              </a:rPr>
              <a:t>Avstannar rollen helt och sedan fortsätter igen, så skall manövern nollas. (Bedöms som fel manöver)</a:t>
            </a: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32534008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329514" y="2809101"/>
            <a:ext cx="10799805" cy="3770929"/>
          </a:xfrm>
        </p:spPr>
        <p:txBody>
          <a:bodyPr>
            <a:noAutofit/>
          </a:bodyPr>
          <a:lstStyle/>
          <a:p>
            <a:r>
              <a:rPr lang="sv-SE" sz="3200" b="1" dirty="0">
                <a:solidFill>
                  <a:srgbClr val="FFFF00"/>
                </a:solidFill>
              </a:rPr>
              <a:t>Familj 9.2-9.8 Moment roll (sida 55)</a:t>
            </a:r>
          </a:p>
          <a:p>
            <a:r>
              <a:rPr lang="sv-SE" sz="2800" b="1" dirty="0">
                <a:solidFill>
                  <a:schemeClr val="tx1"/>
                </a:solidFill>
              </a:rPr>
              <a:t>Flygs och bedöms på samma sätt som en standard roll, med skillnaden att modellen skall stoppas i ett antal förutbestämda lägen. </a:t>
            </a:r>
          </a:p>
          <a:p>
            <a:r>
              <a:rPr lang="sv-SE" sz="2800" b="1" dirty="0">
                <a:solidFill>
                  <a:schemeClr val="tx1"/>
                </a:solidFill>
              </a:rPr>
              <a:t>Rytmen i rollmomenten och stoppen skall vara konstant.</a:t>
            </a:r>
          </a:p>
          <a:p>
            <a:r>
              <a:rPr lang="sv-SE" sz="2800" b="1" dirty="0">
                <a:solidFill>
                  <a:schemeClr val="tx1"/>
                </a:solidFill>
              </a:rPr>
              <a:t>Stoppen skall vara lika långa. Rollhastigheten skall vara densamma i rollmomenten. För varje synbar skillnad mellan stoppen, så dras 1 poäng. För varje synbar skillnad i rollhastighet, så dras 1 poäng.</a:t>
            </a:r>
          </a:p>
          <a:p>
            <a:endParaRPr lang="sv-SE" sz="2800" b="1" dirty="0">
              <a:solidFill>
                <a:schemeClr val="tx1"/>
              </a:solidFill>
            </a:endParaRPr>
          </a:p>
          <a:p>
            <a:endParaRPr lang="sv-SE" sz="2800" b="1" dirty="0">
              <a:solidFill>
                <a:schemeClr val="tx1"/>
              </a:solidFill>
            </a:endParaRPr>
          </a:p>
          <a:p>
            <a:endParaRPr lang="sv-SE" sz="28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29237700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329514" y="2809101"/>
            <a:ext cx="11716306" cy="3770929"/>
          </a:xfrm>
        </p:spPr>
        <p:txBody>
          <a:bodyPr>
            <a:noAutofit/>
          </a:bodyPr>
          <a:lstStyle/>
          <a:p>
            <a:r>
              <a:rPr lang="sv-SE" sz="3200" b="1" dirty="0">
                <a:solidFill>
                  <a:srgbClr val="FFFF00"/>
                </a:solidFill>
              </a:rPr>
              <a:t>Familj 9.2-9.8 Moment roll (sida 55)</a:t>
            </a:r>
          </a:p>
          <a:p>
            <a:r>
              <a:rPr lang="sv-SE" sz="2800" b="1" dirty="0">
                <a:solidFill>
                  <a:schemeClr val="tx1"/>
                </a:solidFill>
              </a:rPr>
              <a:t>Vingarna måste stanna i rätt läge enligt </a:t>
            </a:r>
            <a:r>
              <a:rPr lang="sv-SE" sz="2800" b="1" dirty="0" err="1">
                <a:solidFill>
                  <a:schemeClr val="tx1"/>
                </a:solidFill>
              </a:rPr>
              <a:t>Arestin</a:t>
            </a:r>
            <a:r>
              <a:rPr lang="sv-SE" sz="2800" b="1" dirty="0">
                <a:solidFill>
                  <a:schemeClr val="tx1"/>
                </a:solidFill>
              </a:rPr>
              <a:t>. 0,5 poängs avdrag per vinkelfel om 5 grader.</a:t>
            </a:r>
          </a:p>
          <a:p>
            <a:r>
              <a:rPr lang="sv-SE" sz="2800" b="1" dirty="0">
                <a:solidFill>
                  <a:schemeClr val="tx1"/>
                </a:solidFill>
              </a:rPr>
              <a:t>Längden på stoppet och rollmomentet behöver inte vara samma.</a:t>
            </a:r>
          </a:p>
          <a:p>
            <a:r>
              <a:rPr lang="sv-SE" sz="2800" b="1" dirty="0">
                <a:solidFill>
                  <a:schemeClr val="tx1"/>
                </a:solidFill>
              </a:rPr>
              <a:t>Varje paus/stopp måste vara tydligt. Syns inte detta nollas hela manövern. (Bedöms som fel manöver)</a:t>
            </a:r>
          </a:p>
          <a:p>
            <a:endParaRPr lang="sv-SE" sz="2800" b="1" dirty="0">
              <a:solidFill>
                <a:schemeClr val="tx1"/>
              </a:solidFill>
            </a:endParaRPr>
          </a:p>
          <a:p>
            <a:endParaRPr lang="sv-SE" sz="2800" b="1" dirty="0">
              <a:solidFill>
                <a:schemeClr val="tx1"/>
              </a:solidFill>
            </a:endParaRPr>
          </a:p>
          <a:p>
            <a:endParaRPr lang="sv-SE" sz="28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1258504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4712043" y="2092412"/>
            <a:ext cx="7334090" cy="4446432"/>
          </a:xfrm>
        </p:spPr>
        <p:txBody>
          <a:bodyPr>
            <a:noAutofit/>
          </a:bodyPr>
          <a:lstStyle/>
          <a:p>
            <a:r>
              <a:rPr lang="sv-SE" sz="2800" b="1" dirty="0">
                <a:solidFill>
                  <a:srgbClr val="FFFF00"/>
                </a:solidFill>
              </a:rPr>
              <a:t>Familj 9.9 Kvick roll (sida 56)</a:t>
            </a:r>
          </a:p>
          <a:p>
            <a:r>
              <a:rPr lang="sv-SE" sz="2400" b="1" dirty="0">
                <a:solidFill>
                  <a:schemeClr val="tx1"/>
                </a:solidFill>
              </a:rPr>
              <a:t>Kan vara både positiva och negativa. </a:t>
            </a:r>
          </a:p>
          <a:p>
            <a:r>
              <a:rPr lang="sv-SE" sz="2400" b="1" dirty="0">
                <a:solidFill>
                  <a:schemeClr val="tx1"/>
                </a:solidFill>
              </a:rPr>
              <a:t>Två saker måste vara klart synliga: </a:t>
            </a:r>
          </a:p>
          <a:p>
            <a:pPr marL="457200" indent="-457200">
              <a:buFont typeface="+mj-lt"/>
              <a:buAutoNum type="arabicPeriod"/>
            </a:pPr>
            <a:r>
              <a:rPr lang="sv-SE" sz="2400" b="1" dirty="0">
                <a:solidFill>
                  <a:schemeClr val="tx1"/>
                </a:solidFill>
              </a:rPr>
              <a:t>En snabb tydlig ökning eller minskning av anfalls vinkeln.</a:t>
            </a:r>
          </a:p>
          <a:p>
            <a:pPr marL="457200" indent="-457200">
              <a:buFont typeface="+mj-lt"/>
              <a:buAutoNum type="arabicPeriod"/>
            </a:pPr>
            <a:r>
              <a:rPr lang="sv-SE" sz="2400" b="1" dirty="0">
                <a:solidFill>
                  <a:schemeClr val="tx1"/>
                </a:solidFill>
              </a:rPr>
              <a:t>Denna skall omedelbart följas av en autorotation. </a:t>
            </a:r>
          </a:p>
          <a:p>
            <a:pPr marL="0" indent="0">
              <a:buNone/>
            </a:pPr>
            <a:r>
              <a:rPr lang="sv-SE" sz="2400" b="1" dirty="0">
                <a:solidFill>
                  <a:schemeClr val="tx1"/>
                </a:solidFill>
              </a:rPr>
              <a:t>Dvs en rörelse i roll led med bibehållen anfallsvinkel. Detta orsakat av att någon av vinghalvorna har blivit </a:t>
            </a:r>
            <a:r>
              <a:rPr lang="sv-SE" sz="2400" b="1" dirty="0" err="1">
                <a:solidFill>
                  <a:schemeClr val="tx1"/>
                </a:solidFill>
              </a:rPr>
              <a:t>utstallade</a:t>
            </a:r>
            <a:r>
              <a:rPr lang="sv-SE" sz="2400" b="1" dirty="0">
                <a:solidFill>
                  <a:schemeClr val="tx1"/>
                </a:solidFill>
              </a:rPr>
              <a:t> och flygplanet då börjar att roterar åt det hållet.</a:t>
            </a: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4" name="Bildobjekt 3"/>
          <p:cNvPicPr>
            <a:picLocks noChangeAspect="1"/>
          </p:cNvPicPr>
          <p:nvPr/>
        </p:nvPicPr>
        <p:blipFill>
          <a:blip r:embed="rId3"/>
          <a:stretch>
            <a:fillRect/>
          </a:stretch>
        </p:blipFill>
        <p:spPr>
          <a:xfrm>
            <a:off x="96439" y="1890362"/>
            <a:ext cx="4384945" cy="3841490"/>
          </a:xfrm>
          <a:prstGeom prst="rect">
            <a:avLst/>
          </a:prstGeom>
        </p:spPr>
      </p:pic>
    </p:spTree>
    <p:extLst>
      <p:ext uri="{BB962C8B-B14F-4D97-AF65-F5344CB8AC3E}">
        <p14:creationId xmlns:p14="http://schemas.microsoft.com/office/powerpoint/2010/main" val="15163014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4122684" y="2269302"/>
            <a:ext cx="8069315" cy="4685330"/>
          </a:xfrm>
        </p:spPr>
        <p:txBody>
          <a:bodyPr>
            <a:noAutofit/>
          </a:bodyPr>
          <a:lstStyle/>
          <a:p>
            <a:r>
              <a:rPr lang="sv-SE" sz="2800" b="1" dirty="0">
                <a:solidFill>
                  <a:srgbClr val="FFFF00"/>
                </a:solidFill>
              </a:rPr>
              <a:t>Familj 9.9 Kvick roll (sida 56)</a:t>
            </a:r>
          </a:p>
          <a:p>
            <a:r>
              <a:rPr lang="sv-SE" sz="2400" b="1" dirty="0">
                <a:solidFill>
                  <a:schemeClr val="tx1"/>
                </a:solidFill>
              </a:rPr>
              <a:t>Bedömningskriterier; </a:t>
            </a:r>
          </a:p>
          <a:p>
            <a:r>
              <a:rPr lang="sv-SE" sz="2400" b="1" dirty="0">
                <a:solidFill>
                  <a:schemeClr val="tx1"/>
                </a:solidFill>
              </a:rPr>
              <a:t>Måste vara av rätt typ enligt </a:t>
            </a:r>
            <a:r>
              <a:rPr lang="sv-SE" sz="2400" b="1" dirty="0" err="1">
                <a:solidFill>
                  <a:schemeClr val="tx1"/>
                </a:solidFill>
              </a:rPr>
              <a:t>Arestin</a:t>
            </a:r>
            <a:r>
              <a:rPr lang="sv-SE" sz="2400" b="1" dirty="0">
                <a:solidFill>
                  <a:schemeClr val="tx1"/>
                </a:solidFill>
              </a:rPr>
              <a:t>. </a:t>
            </a:r>
          </a:p>
          <a:p>
            <a:r>
              <a:rPr lang="sv-SE" sz="2400" b="1" dirty="0">
                <a:solidFill>
                  <a:schemeClr val="tx1"/>
                </a:solidFill>
              </a:rPr>
              <a:t>Nosens riktning måste avvika från rörelseriktningen under autorotationen.</a:t>
            </a:r>
          </a:p>
          <a:p>
            <a:r>
              <a:rPr lang="sv-SE" sz="2400" b="1" dirty="0">
                <a:solidFill>
                  <a:schemeClr val="tx1"/>
                </a:solidFill>
              </a:rPr>
              <a:t>När autorotationen är klar, skall rollrörelsen stannas direkt. Nosen skall då åter vara i flygriktningen.</a:t>
            </a:r>
          </a:p>
          <a:p>
            <a:r>
              <a:rPr lang="sv-SE" sz="2400" b="1" dirty="0">
                <a:solidFill>
                  <a:schemeClr val="tx1"/>
                </a:solidFill>
              </a:rPr>
              <a:t>En tydlig avvikelse i sidled, parallellt från den tänkta flyglinjen skall synas, när manövern är klar.</a:t>
            </a:r>
          </a:p>
          <a:p>
            <a:endParaRPr lang="sv-SE" sz="2400" b="1" dirty="0">
              <a:solidFill>
                <a:schemeClr val="tx1"/>
              </a:solidFill>
            </a:endParaRP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4" name="Bildobjekt 3"/>
          <p:cNvPicPr>
            <a:picLocks noChangeAspect="1"/>
          </p:cNvPicPr>
          <p:nvPr/>
        </p:nvPicPr>
        <p:blipFill>
          <a:blip r:embed="rId3"/>
          <a:stretch>
            <a:fillRect/>
          </a:stretch>
        </p:blipFill>
        <p:spPr>
          <a:xfrm>
            <a:off x="187055" y="2269302"/>
            <a:ext cx="3916704" cy="3431281"/>
          </a:xfrm>
          <a:prstGeom prst="rect">
            <a:avLst/>
          </a:prstGeom>
        </p:spPr>
      </p:pic>
    </p:spTree>
    <p:extLst>
      <p:ext uri="{BB962C8B-B14F-4D97-AF65-F5344CB8AC3E}">
        <p14:creationId xmlns:p14="http://schemas.microsoft.com/office/powerpoint/2010/main" val="4083491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99326" y="1136822"/>
            <a:ext cx="11969106" cy="5519352"/>
          </a:xfrm>
        </p:spPr>
        <p:txBody>
          <a:bodyPr>
            <a:normAutofit/>
          </a:bodyPr>
          <a:lstStyle/>
          <a:p>
            <a:r>
              <a:rPr lang="sv-SE" sz="2800" b="1" dirty="0">
                <a:solidFill>
                  <a:srgbClr val="FFFF00"/>
                </a:solidFill>
              </a:rPr>
              <a:t>Principer för bedömning av en sammansatt manöver. (6.1 sida 22)</a:t>
            </a:r>
          </a:p>
          <a:p>
            <a:r>
              <a:rPr lang="sv-SE" sz="2800" b="1" dirty="0">
                <a:solidFill>
                  <a:schemeClr val="tx1"/>
                </a:solidFill>
              </a:rPr>
              <a:t>a. Geometrin i figuren måste stämma överens med de beskrivna kriterierna. Dvs radier, form, vinklar, flygriktning mm.</a:t>
            </a:r>
          </a:p>
          <a:p>
            <a:r>
              <a:rPr lang="sv-SE" sz="2800" b="1" dirty="0">
                <a:solidFill>
                  <a:schemeClr val="tx1"/>
                </a:solidFill>
              </a:rPr>
              <a:t>b. Precisionen i manövern skall stämma med de givna kriterierna för respektive familj.</a:t>
            </a:r>
          </a:p>
          <a:p>
            <a:r>
              <a:rPr lang="sv-SE" sz="2800" b="1" dirty="0">
                <a:solidFill>
                  <a:schemeClr val="tx1"/>
                </a:solidFill>
              </a:rPr>
              <a:t>c. ”Flytet” i genomförandet av manövern.</a:t>
            </a:r>
          </a:p>
          <a:p>
            <a:r>
              <a:rPr lang="sv-SE" sz="2800" b="1" dirty="0">
                <a:solidFill>
                  <a:schemeClr val="tx1"/>
                </a:solidFill>
              </a:rPr>
              <a:t>d. Tydlig start och avslut av manövern på en horisontell linje. Då skall planet vara i ”</a:t>
            </a:r>
            <a:r>
              <a:rPr lang="sv-SE" sz="2800" b="1" dirty="0" err="1">
                <a:solidFill>
                  <a:schemeClr val="tx1"/>
                </a:solidFill>
              </a:rPr>
              <a:t>wingslevel</a:t>
            </a:r>
            <a:r>
              <a:rPr lang="sv-SE" sz="2800" b="1" dirty="0">
                <a:solidFill>
                  <a:schemeClr val="tx1"/>
                </a:solidFill>
              </a:rPr>
              <a:t>” i minst en flygplans längd. </a:t>
            </a: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217508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4184823" y="2207741"/>
            <a:ext cx="8166110" cy="4806778"/>
          </a:xfrm>
        </p:spPr>
        <p:txBody>
          <a:bodyPr>
            <a:noAutofit/>
          </a:bodyPr>
          <a:lstStyle/>
          <a:p>
            <a:r>
              <a:rPr lang="sv-SE" sz="2800" b="1" dirty="0">
                <a:solidFill>
                  <a:srgbClr val="FFFF00"/>
                </a:solidFill>
              </a:rPr>
              <a:t>Familj 9.9 Kvick roll (</a:t>
            </a:r>
            <a:r>
              <a:rPr lang="sv-SE" sz="2800" b="1" i="1" dirty="0">
                <a:solidFill>
                  <a:srgbClr val="FFFF00"/>
                </a:solidFill>
              </a:rPr>
              <a:t>s</a:t>
            </a:r>
            <a:r>
              <a:rPr lang="sv-SE" sz="2800" b="1" dirty="0">
                <a:solidFill>
                  <a:srgbClr val="FFFF00"/>
                </a:solidFill>
              </a:rPr>
              <a:t>ida 57)</a:t>
            </a:r>
          </a:p>
          <a:p>
            <a:r>
              <a:rPr lang="sv-SE" sz="2200" b="1" dirty="0">
                <a:solidFill>
                  <a:schemeClr val="tx1"/>
                </a:solidFill>
              </a:rPr>
              <a:t>Saknas tydlig ökning i anfallsvinkel eller saknas autorotation, skall manövern nollas. </a:t>
            </a:r>
          </a:p>
          <a:p>
            <a:r>
              <a:rPr lang="sv-SE" sz="2200" b="1" dirty="0">
                <a:solidFill>
                  <a:schemeClr val="tx1"/>
                </a:solidFill>
              </a:rPr>
              <a:t>Syns en tydlig linje mellan nos rörelsen och autorotationen, skall manövern nollas. </a:t>
            </a:r>
          </a:p>
          <a:p>
            <a:r>
              <a:rPr lang="sv-SE" sz="2200" b="1" dirty="0">
                <a:solidFill>
                  <a:schemeClr val="tx1"/>
                </a:solidFill>
              </a:rPr>
              <a:t>Vid över- eller underrotation med mer än 90 grader, så skall manövern nollas.</a:t>
            </a:r>
          </a:p>
          <a:p>
            <a:r>
              <a:rPr lang="sv-SE" sz="2200" b="1" dirty="0">
                <a:solidFill>
                  <a:schemeClr val="tx1"/>
                </a:solidFill>
              </a:rPr>
              <a:t>Ingen rollrörelse får ske före autorotation inträffar. 5 graders avvikelse ger 0,5 poängs avdrag.</a:t>
            </a:r>
          </a:p>
          <a:p>
            <a:r>
              <a:rPr lang="sv-SE" sz="2200" b="1" dirty="0">
                <a:solidFill>
                  <a:schemeClr val="tx1"/>
                </a:solidFill>
              </a:rPr>
              <a:t>Avslutas autorotationen före eller efter det givna läget, så dras 0,5 poäng per 5 grader. </a:t>
            </a:r>
          </a:p>
          <a:p>
            <a:r>
              <a:rPr lang="sv-SE" sz="2200" b="1" dirty="0">
                <a:solidFill>
                  <a:schemeClr val="tx1"/>
                </a:solidFill>
              </a:rPr>
              <a:t>Återtas inte flyglinjen, så dras 0,5 poäng per 5 grader. </a:t>
            </a:r>
          </a:p>
          <a:p>
            <a:endParaRPr lang="sv-SE" sz="2400" b="1" dirty="0">
              <a:solidFill>
                <a:schemeClr val="tx1"/>
              </a:solidFill>
            </a:endParaRP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4" name="Bildobjekt 3"/>
          <p:cNvPicPr>
            <a:picLocks noChangeAspect="1"/>
          </p:cNvPicPr>
          <p:nvPr/>
        </p:nvPicPr>
        <p:blipFill>
          <a:blip r:embed="rId3"/>
          <a:stretch>
            <a:fillRect/>
          </a:stretch>
        </p:blipFill>
        <p:spPr>
          <a:xfrm>
            <a:off x="170580" y="1890361"/>
            <a:ext cx="4014243" cy="3516731"/>
          </a:xfrm>
          <a:prstGeom prst="rect">
            <a:avLst/>
          </a:prstGeom>
        </p:spPr>
      </p:pic>
    </p:spTree>
    <p:extLst>
      <p:ext uri="{BB962C8B-B14F-4D97-AF65-F5344CB8AC3E}">
        <p14:creationId xmlns:p14="http://schemas.microsoft.com/office/powerpoint/2010/main" val="23425690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1260389" y="2038642"/>
            <a:ext cx="7488193" cy="3694894"/>
          </a:xfrm>
        </p:spPr>
        <p:style>
          <a:lnRef idx="1">
            <a:schemeClr val="accent6"/>
          </a:lnRef>
          <a:fillRef idx="2">
            <a:schemeClr val="accent6"/>
          </a:fillRef>
          <a:effectRef idx="1">
            <a:schemeClr val="accent6"/>
          </a:effectRef>
          <a:fontRef idx="minor">
            <a:schemeClr val="dk1"/>
          </a:fontRef>
        </p:style>
        <p:txBody>
          <a:bodyPr>
            <a:noAutofit/>
          </a:bodyPr>
          <a:lstStyle/>
          <a:p>
            <a:r>
              <a:rPr lang="sv-SE" sz="2800" b="1" dirty="0">
                <a:solidFill>
                  <a:srgbClr val="FFFF00"/>
                </a:solidFill>
              </a:rPr>
              <a:t>Familj 9.9 Kvick roll </a:t>
            </a:r>
            <a:r>
              <a:rPr lang="sv-SE" sz="2800" b="1" dirty="0" smtClean="0">
                <a:solidFill>
                  <a:srgbClr val="FFFF00"/>
                </a:solidFill>
              </a:rPr>
              <a:t>(</a:t>
            </a:r>
            <a:r>
              <a:rPr lang="sv-SE" sz="2800" b="1" dirty="0" err="1" smtClean="0">
                <a:solidFill>
                  <a:srgbClr val="FFFF00"/>
                </a:solidFill>
              </a:rPr>
              <a:t>Snap</a:t>
            </a:r>
            <a:r>
              <a:rPr lang="sv-SE" sz="2800" b="1" dirty="0" smtClean="0">
                <a:solidFill>
                  <a:srgbClr val="FFFF00"/>
                </a:solidFill>
              </a:rPr>
              <a:t>) </a:t>
            </a:r>
          </a:p>
          <a:p>
            <a:endParaRPr lang="sv-SE" sz="2800" b="1" dirty="0" smtClean="0">
              <a:solidFill>
                <a:srgbClr val="FFFF00"/>
              </a:solidFill>
            </a:endParaRPr>
          </a:p>
          <a:p>
            <a:pPr marL="0" indent="0">
              <a:buNone/>
            </a:pPr>
            <a:r>
              <a:rPr lang="sv-SE" sz="2800" b="1" dirty="0" smtClean="0">
                <a:solidFill>
                  <a:schemeClr val="tx1"/>
                </a:solidFill>
              </a:rPr>
              <a:t>Video från IMAC Europé </a:t>
            </a:r>
          </a:p>
          <a:p>
            <a:pPr marL="0" indent="0">
              <a:buNone/>
            </a:pPr>
            <a:r>
              <a:rPr lang="sv-SE" sz="2800" b="1" dirty="0" smtClean="0">
                <a:solidFill>
                  <a:schemeClr val="tx1"/>
                </a:solidFill>
              </a:rPr>
              <a:t>(</a:t>
            </a:r>
            <a:r>
              <a:rPr lang="sv-SE" sz="2800" b="1" dirty="0">
                <a:solidFill>
                  <a:schemeClr val="tx1"/>
                </a:solidFill>
              </a:rPr>
              <a:t>19 minuter och 8 </a:t>
            </a:r>
            <a:r>
              <a:rPr lang="sv-SE" sz="2800" b="1" dirty="0" smtClean="0">
                <a:solidFill>
                  <a:schemeClr val="tx1"/>
                </a:solidFill>
              </a:rPr>
              <a:t>sekunder)</a:t>
            </a:r>
            <a:endParaRPr lang="sv-SE" sz="2800" b="1" dirty="0">
              <a:solidFill>
                <a:schemeClr val="tx1"/>
              </a:solidFill>
            </a:endParaRPr>
          </a:p>
          <a:p>
            <a:pPr marL="0" indent="0">
              <a:buNone/>
            </a:pPr>
            <a:r>
              <a:rPr lang="sv-SE" sz="2800" b="1" dirty="0">
                <a:solidFill>
                  <a:srgbClr val="FFFF00"/>
                </a:solidFill>
                <a:hlinkClick r:id="rId2"/>
              </a:rPr>
              <a:t>https://</a:t>
            </a:r>
            <a:r>
              <a:rPr lang="sv-SE" sz="2800" b="1" dirty="0" smtClean="0">
                <a:solidFill>
                  <a:srgbClr val="FFFF00"/>
                </a:solidFill>
                <a:hlinkClick r:id="rId2"/>
              </a:rPr>
              <a:t>youtu.be/DhP9RaFK-lI</a:t>
            </a:r>
            <a:endParaRPr lang="sv-SE" sz="2800" b="1" dirty="0">
              <a:solidFill>
                <a:schemeClr val="tx1"/>
              </a:solidFill>
            </a:endParaRPr>
          </a:p>
        </p:txBody>
      </p:sp>
      <p:pic>
        <p:nvPicPr>
          <p:cNvPr id="5" name="Bildobjekt 4"/>
          <p:cNvPicPr>
            <a:picLocks noChangeAspect="1"/>
          </p:cNvPicPr>
          <p:nvPr/>
        </p:nvPicPr>
        <p:blipFill>
          <a:blip r:embed="rId3"/>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20315842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3880023" y="2391755"/>
            <a:ext cx="8311977" cy="4683210"/>
          </a:xfrm>
        </p:spPr>
        <p:txBody>
          <a:bodyPr>
            <a:noAutofit/>
          </a:bodyPr>
          <a:lstStyle/>
          <a:p>
            <a:r>
              <a:rPr lang="sv-SE" sz="2800" b="1" dirty="0">
                <a:solidFill>
                  <a:srgbClr val="FFFF00"/>
                </a:solidFill>
              </a:rPr>
              <a:t>Familj 9.11-9.12 Spinn (</a:t>
            </a:r>
            <a:r>
              <a:rPr lang="sv-SE" sz="2800" b="1" i="1" dirty="0">
                <a:solidFill>
                  <a:srgbClr val="FFFF00"/>
                </a:solidFill>
              </a:rPr>
              <a:t>s</a:t>
            </a:r>
            <a:r>
              <a:rPr lang="sv-SE" sz="2800" b="1" dirty="0">
                <a:solidFill>
                  <a:srgbClr val="FFFF00"/>
                </a:solidFill>
              </a:rPr>
              <a:t>ida 58)</a:t>
            </a:r>
          </a:p>
          <a:p>
            <a:r>
              <a:rPr lang="sv-SE" sz="2200" b="1" dirty="0">
                <a:solidFill>
                  <a:schemeClr val="tx1"/>
                </a:solidFill>
              </a:rPr>
              <a:t>Spinnen kan utgå från både rättvänt och inverterat läge.</a:t>
            </a:r>
          </a:p>
          <a:p>
            <a:r>
              <a:rPr lang="sv-SE" sz="2200" b="1" dirty="0">
                <a:solidFill>
                  <a:schemeClr val="tx1"/>
                </a:solidFill>
              </a:rPr>
              <a:t>Spinnen påbörjas från linjeflygning med en succesiv hastighetsreducering och samtidigt en ökande vinkel mellan flyglinje och nosriktning. </a:t>
            </a:r>
          </a:p>
          <a:p>
            <a:r>
              <a:rPr lang="sv-SE" sz="2200" b="1" dirty="0">
                <a:solidFill>
                  <a:schemeClr val="tx1"/>
                </a:solidFill>
              </a:rPr>
              <a:t>När ena vinghalvan till sist stallar, så påbörjas en autorotation i den riktningen. Samtidigt sjunker nosen nedåt mot lodlinjen. </a:t>
            </a:r>
          </a:p>
          <a:p>
            <a:r>
              <a:rPr lang="sv-SE" sz="2200" b="1" dirty="0">
                <a:solidFill>
                  <a:schemeClr val="tx1"/>
                </a:solidFill>
              </a:rPr>
              <a:t>Modellen skall sedan fortsätta att autorotera till rätt läge. </a:t>
            </a:r>
            <a:r>
              <a:rPr lang="sv-SE" sz="2200" b="1">
                <a:solidFill>
                  <a:schemeClr val="tx1"/>
                </a:solidFill>
              </a:rPr>
              <a:t>Under hela autorotationen</a:t>
            </a:r>
            <a:r>
              <a:rPr lang="sv-SE" sz="2200" b="1" dirty="0">
                <a:solidFill>
                  <a:schemeClr val="tx1"/>
                </a:solidFill>
              </a:rPr>
              <a:t>, så skall det finnas en tydlig vinkel mellan </a:t>
            </a:r>
            <a:r>
              <a:rPr lang="sv-SE" sz="2200" b="1" dirty="0" err="1">
                <a:solidFill>
                  <a:schemeClr val="tx1"/>
                </a:solidFill>
              </a:rPr>
              <a:t>nosläget</a:t>
            </a:r>
            <a:r>
              <a:rPr lang="sv-SE" sz="2200" b="1" dirty="0">
                <a:solidFill>
                  <a:schemeClr val="tx1"/>
                </a:solidFill>
              </a:rPr>
              <a:t> och lodlinje.</a:t>
            </a:r>
          </a:p>
          <a:p>
            <a:r>
              <a:rPr lang="sv-SE" sz="2200" b="1" dirty="0">
                <a:solidFill>
                  <a:schemeClr val="tx1"/>
                </a:solidFill>
              </a:rPr>
              <a:t>När spinnen avslutas, så skall lodlinjen direkt återtas. Denna korrigerande rörelse ger inte avdrag.</a:t>
            </a:r>
          </a:p>
          <a:p>
            <a:pPr marL="0" indent="0">
              <a:buNone/>
            </a:pPr>
            <a:endParaRPr lang="sv-SE" sz="2400" b="1" dirty="0">
              <a:solidFill>
                <a:schemeClr val="tx1"/>
              </a:solidFill>
            </a:endParaRP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6" name="Bildobjekt 5"/>
          <p:cNvPicPr>
            <a:picLocks noChangeAspect="1"/>
          </p:cNvPicPr>
          <p:nvPr/>
        </p:nvPicPr>
        <p:blipFill>
          <a:blip r:embed="rId3"/>
          <a:stretch>
            <a:fillRect/>
          </a:stretch>
        </p:blipFill>
        <p:spPr>
          <a:xfrm>
            <a:off x="112957" y="1999049"/>
            <a:ext cx="3767066" cy="2880433"/>
          </a:xfrm>
          <a:prstGeom prst="rect">
            <a:avLst/>
          </a:prstGeom>
        </p:spPr>
      </p:pic>
    </p:spTree>
    <p:extLst>
      <p:ext uri="{BB962C8B-B14F-4D97-AF65-F5344CB8AC3E}">
        <p14:creationId xmlns:p14="http://schemas.microsoft.com/office/powerpoint/2010/main" val="27395380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4893276" y="2430161"/>
            <a:ext cx="7191387" cy="4798541"/>
          </a:xfrm>
        </p:spPr>
        <p:txBody>
          <a:bodyPr>
            <a:noAutofit/>
          </a:bodyPr>
          <a:lstStyle/>
          <a:p>
            <a:r>
              <a:rPr lang="sv-SE" sz="2400" b="1" dirty="0">
                <a:solidFill>
                  <a:srgbClr val="FFFF00"/>
                </a:solidFill>
              </a:rPr>
              <a:t>Familj 9.11-9.12 Spinn (</a:t>
            </a:r>
            <a:r>
              <a:rPr lang="sv-SE" sz="2400" b="1" i="1" dirty="0">
                <a:solidFill>
                  <a:srgbClr val="FFFF00"/>
                </a:solidFill>
              </a:rPr>
              <a:t>s</a:t>
            </a:r>
            <a:r>
              <a:rPr lang="sv-SE" sz="2400" b="1" dirty="0">
                <a:solidFill>
                  <a:srgbClr val="FFFF00"/>
                </a:solidFill>
              </a:rPr>
              <a:t>ida 59)</a:t>
            </a:r>
          </a:p>
          <a:p>
            <a:r>
              <a:rPr lang="sv-SE" sz="2200" b="1" dirty="0">
                <a:solidFill>
                  <a:schemeClr val="tx1"/>
                </a:solidFill>
              </a:rPr>
              <a:t>Flyglinjen skall bibehållas ända tills stallen kommer. Avvikelse från denna i någon ledd, ger avdrag med 0,5 poäng per 5 grader. </a:t>
            </a:r>
          </a:p>
          <a:p>
            <a:r>
              <a:rPr lang="sv-SE" sz="2200" b="1" dirty="0">
                <a:solidFill>
                  <a:schemeClr val="tx1"/>
                </a:solidFill>
              </a:rPr>
              <a:t>Vingen skall ända fram till stallen sker, vara i vågrät läge. Avvikelse ger avdrag med 0,5 poäng per 5 grader. </a:t>
            </a:r>
          </a:p>
          <a:p>
            <a:r>
              <a:rPr lang="sv-SE" sz="2200" b="1" dirty="0">
                <a:solidFill>
                  <a:schemeClr val="tx1"/>
                </a:solidFill>
              </a:rPr>
              <a:t>OBS. Vindkorrigering för sidvind skall alltid ske. Den kan resultera i en stor vridning upp mot vinden beroende på vindstyrkan. Denna korrigering ger inget avdrag. Detta innebär också att rotationen i spinnen, måste bli större eller mindre än den som visas av </a:t>
            </a:r>
            <a:r>
              <a:rPr lang="sv-SE" sz="2200" b="1" dirty="0" err="1">
                <a:solidFill>
                  <a:schemeClr val="tx1"/>
                </a:solidFill>
              </a:rPr>
              <a:t>Arestin</a:t>
            </a:r>
            <a:r>
              <a:rPr lang="sv-SE" sz="2200" b="1" dirty="0">
                <a:solidFill>
                  <a:schemeClr val="tx1"/>
                </a:solidFill>
              </a:rPr>
              <a:t>.</a:t>
            </a:r>
          </a:p>
          <a:p>
            <a:endParaRPr lang="sv-SE" b="1" dirty="0">
              <a:solidFill>
                <a:schemeClr val="tx1"/>
              </a:solidFill>
            </a:endParaRPr>
          </a:p>
          <a:p>
            <a:endParaRPr lang="sv-SE" b="1" dirty="0">
              <a:solidFill>
                <a:schemeClr val="tx1"/>
              </a:solidFill>
            </a:endParaRPr>
          </a:p>
          <a:p>
            <a:endParaRPr lang="sv-SE"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4" name="Bildobjekt 3"/>
          <p:cNvPicPr>
            <a:picLocks noChangeAspect="1"/>
          </p:cNvPicPr>
          <p:nvPr/>
        </p:nvPicPr>
        <p:blipFill>
          <a:blip r:embed="rId3"/>
          <a:stretch>
            <a:fillRect/>
          </a:stretch>
        </p:blipFill>
        <p:spPr>
          <a:xfrm>
            <a:off x="96900" y="2430161"/>
            <a:ext cx="4796376" cy="3002521"/>
          </a:xfrm>
          <a:prstGeom prst="rect">
            <a:avLst/>
          </a:prstGeom>
        </p:spPr>
      </p:pic>
    </p:spTree>
    <p:extLst>
      <p:ext uri="{BB962C8B-B14F-4D97-AF65-F5344CB8AC3E}">
        <p14:creationId xmlns:p14="http://schemas.microsoft.com/office/powerpoint/2010/main" val="10434583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4588475" y="2053963"/>
            <a:ext cx="7383517" cy="5122564"/>
          </a:xfrm>
        </p:spPr>
        <p:txBody>
          <a:bodyPr>
            <a:noAutofit/>
          </a:bodyPr>
          <a:lstStyle/>
          <a:p>
            <a:r>
              <a:rPr lang="sv-SE" sz="2800" b="1" dirty="0">
                <a:solidFill>
                  <a:srgbClr val="FFFF00"/>
                </a:solidFill>
              </a:rPr>
              <a:t>Familj 9.11-9.12 Spinn (</a:t>
            </a:r>
            <a:r>
              <a:rPr lang="sv-SE" sz="2800" b="1" i="1" dirty="0">
                <a:solidFill>
                  <a:srgbClr val="FFFF00"/>
                </a:solidFill>
              </a:rPr>
              <a:t>s</a:t>
            </a:r>
            <a:r>
              <a:rPr lang="sv-SE" sz="2800" b="1" dirty="0">
                <a:solidFill>
                  <a:srgbClr val="FFFF00"/>
                </a:solidFill>
              </a:rPr>
              <a:t>ida 60)</a:t>
            </a:r>
          </a:p>
          <a:p>
            <a:r>
              <a:rPr lang="sv-SE" sz="2400" b="1" dirty="0">
                <a:solidFill>
                  <a:schemeClr val="tx1"/>
                </a:solidFill>
              </a:rPr>
              <a:t>Saknas en tydlig stall eller saknas autorotation, så skall manövern nollas. </a:t>
            </a:r>
          </a:p>
          <a:p>
            <a:r>
              <a:rPr lang="sv-SE" sz="2400" b="1" dirty="0">
                <a:solidFill>
                  <a:schemeClr val="tx1"/>
                </a:solidFill>
              </a:rPr>
              <a:t>Skiljer </a:t>
            </a:r>
            <a:r>
              <a:rPr lang="sv-SE" sz="2400" b="1" dirty="0" err="1">
                <a:solidFill>
                  <a:schemeClr val="tx1"/>
                </a:solidFill>
              </a:rPr>
              <a:t>nosdropp</a:t>
            </a:r>
            <a:r>
              <a:rPr lang="sv-SE" sz="2400" b="1" dirty="0">
                <a:solidFill>
                  <a:schemeClr val="tx1"/>
                </a:solidFill>
              </a:rPr>
              <a:t> och vingdropp, så skall 5 graders avvikelse ge 0,5 poängs avdrag. </a:t>
            </a:r>
          </a:p>
          <a:p>
            <a:r>
              <a:rPr lang="sv-SE" sz="2400" b="1" dirty="0">
                <a:solidFill>
                  <a:schemeClr val="tx1"/>
                </a:solidFill>
              </a:rPr>
              <a:t>Påbörjas spinnrörelsen åt fel håll och sedan korrigeras, så skall avdrag göras för den korrigerande vinkeln.</a:t>
            </a:r>
          </a:p>
          <a:p>
            <a:endParaRPr lang="sv-SE" sz="2400" b="1" dirty="0">
              <a:solidFill>
                <a:schemeClr val="tx1"/>
              </a:solidFill>
            </a:endParaRPr>
          </a:p>
          <a:p>
            <a:endParaRPr lang="sv-SE" sz="24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6" name="Bildobjekt 5"/>
          <p:cNvPicPr>
            <a:picLocks noChangeAspect="1"/>
          </p:cNvPicPr>
          <p:nvPr/>
        </p:nvPicPr>
        <p:blipFill>
          <a:blip r:embed="rId3"/>
          <a:stretch>
            <a:fillRect/>
          </a:stretch>
        </p:blipFill>
        <p:spPr>
          <a:xfrm>
            <a:off x="201199" y="2073187"/>
            <a:ext cx="4387276" cy="3354667"/>
          </a:xfrm>
          <a:prstGeom prst="rect">
            <a:avLst/>
          </a:prstGeom>
        </p:spPr>
      </p:pic>
    </p:spTree>
    <p:extLst>
      <p:ext uri="{BB962C8B-B14F-4D97-AF65-F5344CB8AC3E}">
        <p14:creationId xmlns:p14="http://schemas.microsoft.com/office/powerpoint/2010/main" val="15976746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4511921" y="1536273"/>
            <a:ext cx="7383517" cy="5577100"/>
          </a:xfrm>
        </p:spPr>
        <p:txBody>
          <a:bodyPr>
            <a:noAutofit/>
          </a:bodyPr>
          <a:lstStyle/>
          <a:p>
            <a:r>
              <a:rPr lang="sv-SE" sz="2800" b="1" dirty="0">
                <a:solidFill>
                  <a:srgbClr val="FFFF00"/>
                </a:solidFill>
              </a:rPr>
              <a:t>Familj 9.11-9.12 Spinn (</a:t>
            </a:r>
            <a:r>
              <a:rPr lang="sv-SE" sz="2800" b="1" i="1" dirty="0">
                <a:solidFill>
                  <a:srgbClr val="FFFF00"/>
                </a:solidFill>
              </a:rPr>
              <a:t>s</a:t>
            </a:r>
            <a:r>
              <a:rPr lang="sv-SE" sz="2800" b="1" dirty="0">
                <a:solidFill>
                  <a:srgbClr val="FFFF00"/>
                </a:solidFill>
              </a:rPr>
              <a:t>ida 60)</a:t>
            </a:r>
          </a:p>
          <a:p>
            <a:r>
              <a:rPr lang="sv-SE" sz="2400" b="1" dirty="0">
                <a:solidFill>
                  <a:schemeClr val="tx1"/>
                </a:solidFill>
              </a:rPr>
              <a:t>Avslutas autorotationen före eller efter det givna läget, så dras 0,5 poäng per 5 grader. </a:t>
            </a:r>
          </a:p>
          <a:p>
            <a:r>
              <a:rPr lang="sv-SE" sz="2400" b="1" dirty="0">
                <a:solidFill>
                  <a:schemeClr val="tx1"/>
                </a:solidFill>
              </a:rPr>
              <a:t>Det samma gäller om spinnen avslutas med skevroder ”</a:t>
            </a:r>
            <a:r>
              <a:rPr lang="sv-SE" sz="2400" b="1" dirty="0" err="1">
                <a:solidFill>
                  <a:schemeClr val="tx1"/>
                </a:solidFill>
              </a:rPr>
              <a:t>aileron</a:t>
            </a:r>
            <a:r>
              <a:rPr lang="sv-SE" sz="2400" b="1" dirty="0">
                <a:solidFill>
                  <a:schemeClr val="tx1"/>
                </a:solidFill>
              </a:rPr>
              <a:t> finish”.</a:t>
            </a:r>
          </a:p>
          <a:p>
            <a:r>
              <a:rPr lang="sv-SE" sz="2400" b="1" dirty="0">
                <a:solidFill>
                  <a:schemeClr val="tx1"/>
                </a:solidFill>
              </a:rPr>
              <a:t>Görs inte den avslutande korrigeringen ner till lodlinjen, så dras 1 poäng. </a:t>
            </a:r>
          </a:p>
          <a:p>
            <a:r>
              <a:rPr lang="sv-SE" sz="2400" b="1" dirty="0">
                <a:solidFill>
                  <a:schemeClr val="tx1"/>
                </a:solidFill>
              </a:rPr>
              <a:t>Inget centreringskrav på efterföljande rollelement.</a:t>
            </a:r>
          </a:p>
          <a:p>
            <a:endParaRPr lang="sv-SE" sz="2400" b="1" dirty="0">
              <a:solidFill>
                <a:schemeClr val="tx1"/>
              </a:solidFill>
            </a:endParaRPr>
          </a:p>
          <a:p>
            <a:endParaRPr lang="sv-SE"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pic>
        <p:nvPicPr>
          <p:cNvPr id="6" name="Bildobjekt 5"/>
          <p:cNvPicPr>
            <a:picLocks noChangeAspect="1"/>
          </p:cNvPicPr>
          <p:nvPr/>
        </p:nvPicPr>
        <p:blipFill>
          <a:blip r:embed="rId3"/>
          <a:stretch>
            <a:fillRect/>
          </a:stretch>
        </p:blipFill>
        <p:spPr>
          <a:xfrm>
            <a:off x="124645" y="2139091"/>
            <a:ext cx="4387276" cy="3354667"/>
          </a:xfrm>
          <a:prstGeom prst="rect">
            <a:avLst/>
          </a:prstGeom>
        </p:spPr>
      </p:pic>
    </p:spTree>
    <p:extLst>
      <p:ext uri="{BB962C8B-B14F-4D97-AF65-F5344CB8AC3E}">
        <p14:creationId xmlns:p14="http://schemas.microsoft.com/office/powerpoint/2010/main" val="32093578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750115" y="2001792"/>
            <a:ext cx="7644242" cy="3822358"/>
          </a:xfrm>
        </p:spPr>
        <p:style>
          <a:lnRef idx="1">
            <a:schemeClr val="accent6"/>
          </a:lnRef>
          <a:fillRef idx="2">
            <a:schemeClr val="accent6"/>
          </a:fillRef>
          <a:effectRef idx="1">
            <a:schemeClr val="accent6"/>
          </a:effectRef>
          <a:fontRef idx="minor">
            <a:schemeClr val="dk1"/>
          </a:fontRef>
        </p:style>
        <p:txBody>
          <a:bodyPr>
            <a:normAutofit/>
          </a:bodyPr>
          <a:lstStyle/>
          <a:p>
            <a:endParaRPr lang="sv-SE" sz="3000" b="1" dirty="0" smtClean="0">
              <a:solidFill>
                <a:srgbClr val="FFFF00"/>
              </a:solidFill>
            </a:endParaRPr>
          </a:p>
          <a:p>
            <a:r>
              <a:rPr lang="sv-SE" sz="3000" b="1" dirty="0" smtClean="0">
                <a:solidFill>
                  <a:srgbClr val="FFFF00"/>
                </a:solidFill>
              </a:rPr>
              <a:t>Familj 5.2 : </a:t>
            </a:r>
            <a:r>
              <a:rPr lang="sv-SE" sz="3000" b="1" dirty="0" err="1" smtClean="0">
                <a:solidFill>
                  <a:srgbClr val="FFFF00"/>
                </a:solidFill>
              </a:rPr>
              <a:t>Rotational</a:t>
            </a:r>
            <a:r>
              <a:rPr lang="sv-SE" sz="3000" b="1" dirty="0" smtClean="0">
                <a:solidFill>
                  <a:srgbClr val="FFFF00"/>
                </a:solidFill>
              </a:rPr>
              <a:t> elements</a:t>
            </a:r>
          </a:p>
          <a:p>
            <a:endParaRPr lang="sv-SE" sz="3000" b="1" dirty="0" smtClean="0">
              <a:solidFill>
                <a:srgbClr val="FFFF00"/>
              </a:solidFill>
            </a:endParaRPr>
          </a:p>
          <a:p>
            <a:pPr marL="0" indent="0">
              <a:buNone/>
            </a:pPr>
            <a:r>
              <a:rPr lang="sv-SE" sz="3000" b="1" dirty="0" smtClean="0">
                <a:solidFill>
                  <a:schemeClr val="tx1"/>
                </a:solidFill>
              </a:rPr>
              <a:t>Video från IMAC International</a:t>
            </a:r>
          </a:p>
          <a:p>
            <a:pPr marL="0" indent="0">
              <a:buNone/>
            </a:pPr>
            <a:r>
              <a:rPr lang="sv-SE" sz="3000" b="1" dirty="0" smtClean="0">
                <a:solidFill>
                  <a:schemeClr val="tx1"/>
                </a:solidFill>
              </a:rPr>
              <a:t>(7 minuter 52 </a:t>
            </a:r>
            <a:r>
              <a:rPr lang="sv-SE" sz="3000" b="1" dirty="0">
                <a:solidFill>
                  <a:schemeClr val="tx1"/>
                </a:solidFill>
              </a:rPr>
              <a:t>sekunder) </a:t>
            </a:r>
            <a:endParaRPr lang="sv-SE" sz="3000" b="1" dirty="0" smtClean="0">
              <a:solidFill>
                <a:schemeClr val="tx1"/>
              </a:solidFill>
            </a:endParaRPr>
          </a:p>
          <a:p>
            <a:pPr marL="0" indent="0">
              <a:buNone/>
            </a:pPr>
            <a:r>
              <a:rPr lang="sv-SE" sz="3000" b="1" dirty="0" smtClean="0">
                <a:solidFill>
                  <a:schemeClr val="tx1"/>
                </a:solidFill>
                <a:hlinkClick r:id="rId2"/>
              </a:rPr>
              <a:t>https</a:t>
            </a:r>
            <a:r>
              <a:rPr lang="sv-SE" sz="3000" b="1" dirty="0">
                <a:solidFill>
                  <a:schemeClr val="tx1"/>
                </a:solidFill>
                <a:hlinkClick r:id="rId2"/>
              </a:rPr>
              <a:t>://</a:t>
            </a:r>
            <a:r>
              <a:rPr lang="sv-SE" sz="3000" b="1" dirty="0" smtClean="0">
                <a:solidFill>
                  <a:schemeClr val="tx1"/>
                </a:solidFill>
                <a:hlinkClick r:id="rId2"/>
              </a:rPr>
              <a:t>youtu.be/TXtepPL0cTI</a:t>
            </a:r>
            <a:endParaRPr lang="sv-SE" sz="3000" b="1" dirty="0" smtClean="0">
              <a:solidFill>
                <a:schemeClr val="tx1"/>
              </a:solidFill>
            </a:endParaRPr>
          </a:p>
          <a:p>
            <a:pPr marL="0" indent="0">
              <a:buNone/>
            </a:pPr>
            <a:endParaRPr lang="sv-SE" sz="2400" b="1" dirty="0">
              <a:solidFill>
                <a:schemeClr val="tx1"/>
              </a:solidFill>
            </a:endParaRPr>
          </a:p>
        </p:txBody>
      </p:sp>
      <p:pic>
        <p:nvPicPr>
          <p:cNvPr id="5" name="Bildobjekt 4"/>
          <p:cNvPicPr>
            <a:picLocks noChangeAspect="1"/>
          </p:cNvPicPr>
          <p:nvPr/>
        </p:nvPicPr>
        <p:blipFill>
          <a:blip r:embed="rId3"/>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12137153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684212" y="1552749"/>
            <a:ext cx="10717427" cy="5577100"/>
          </a:xfrm>
        </p:spPr>
        <p:txBody>
          <a:bodyPr>
            <a:noAutofit/>
          </a:bodyPr>
          <a:lstStyle/>
          <a:p>
            <a:r>
              <a:rPr lang="sv-SE" sz="3600" b="1" dirty="0" err="1">
                <a:solidFill>
                  <a:srgbClr val="FFFF00"/>
                </a:solidFill>
              </a:rPr>
              <a:t>Puuuh</a:t>
            </a:r>
            <a:r>
              <a:rPr lang="sv-SE" sz="3600" b="1" dirty="0">
                <a:solidFill>
                  <a:srgbClr val="FFFF00"/>
                </a:solidFill>
              </a:rPr>
              <a:t> !!! – Äntligen slut på sektion 2.</a:t>
            </a:r>
          </a:p>
          <a:p>
            <a:r>
              <a:rPr lang="sv-SE" sz="3200" b="1" dirty="0">
                <a:solidFill>
                  <a:schemeClr val="tx1"/>
                </a:solidFill>
              </a:rPr>
              <a:t>Den omfattade hur de 8 av de 9 olika familjerna av manövrer, skall flygas och bedömas.</a:t>
            </a:r>
          </a:p>
          <a:p>
            <a:r>
              <a:rPr lang="sv-SE" sz="3200" b="1" dirty="0">
                <a:solidFill>
                  <a:schemeClr val="tx1"/>
                </a:solidFill>
              </a:rPr>
              <a:t>Några frågor på sektion 2 i regelboken?</a:t>
            </a:r>
          </a:p>
          <a:p>
            <a:endParaRPr lang="sv-SE" sz="3200" b="1" dirty="0">
              <a:solidFill>
                <a:schemeClr val="tx1"/>
              </a:solidFill>
            </a:endParaRPr>
          </a:p>
          <a:p>
            <a:endParaRPr lang="sv-SE" sz="2800" b="1" dirty="0">
              <a:solidFill>
                <a:schemeClr val="tx1"/>
              </a:solidFill>
            </a:endParaRPr>
          </a:p>
          <a:p>
            <a:endParaRPr lang="sv-SE" sz="2400" b="1"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127139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005936" cy="1507067"/>
          </a:xfrm>
        </p:spPr>
        <p:txBody>
          <a:bodyPr>
            <a:normAutofit/>
          </a:bodyPr>
          <a:lstStyle/>
          <a:p>
            <a:r>
              <a:rPr lang="sv-SE" sz="2800" b="1" dirty="0">
                <a:solidFill>
                  <a:srgbClr val="FF0000"/>
                </a:solidFill>
              </a:rPr>
              <a:t>Sektion 2, Guide för flygning och bedömning</a:t>
            </a:r>
          </a:p>
        </p:txBody>
      </p:sp>
      <p:sp>
        <p:nvSpPr>
          <p:cNvPr id="3" name="Platshållare för innehåll 2"/>
          <p:cNvSpPr>
            <a:spLocks noGrp="1"/>
          </p:cNvSpPr>
          <p:nvPr>
            <p:ph idx="1"/>
          </p:nvPr>
        </p:nvSpPr>
        <p:spPr>
          <a:xfrm>
            <a:off x="99325" y="1252151"/>
            <a:ext cx="11944393" cy="5519352"/>
          </a:xfrm>
        </p:spPr>
        <p:txBody>
          <a:bodyPr>
            <a:normAutofit/>
          </a:bodyPr>
          <a:lstStyle/>
          <a:p>
            <a:r>
              <a:rPr lang="sv-SE" sz="2800" b="1" dirty="0">
                <a:solidFill>
                  <a:srgbClr val="FFFF00"/>
                </a:solidFill>
              </a:rPr>
              <a:t>Principer för bedömning av en sammansatt manöver. (6.1 sida 22)</a:t>
            </a:r>
          </a:p>
          <a:p>
            <a:r>
              <a:rPr lang="sv-SE" sz="2800" b="1" dirty="0">
                <a:solidFill>
                  <a:schemeClr val="tx1"/>
                </a:solidFill>
              </a:rPr>
              <a:t>e. Manövern måste vara den som visas på programblad B eller C. För manövrar med rollelement, så får piloten bestämma rollriktningen. Riktning på ingång och utgång, måste dock alltid ske enligt programbladet. </a:t>
            </a:r>
          </a:p>
          <a:p>
            <a:r>
              <a:rPr lang="sv-SE" sz="2800" b="1" dirty="0">
                <a:solidFill>
                  <a:schemeClr val="tx1"/>
                </a:solidFill>
              </a:rPr>
              <a:t>f. En samlad poäng sätts för varje sammansatt manöver.</a:t>
            </a:r>
          </a:p>
          <a:p>
            <a:r>
              <a:rPr lang="sv-SE" sz="2800" b="1" dirty="0">
                <a:solidFill>
                  <a:schemeClr val="tx1"/>
                </a:solidFill>
              </a:rPr>
              <a:t>g. Längder på linjer och storlek på radier, skall inte bedömas.</a:t>
            </a:r>
          </a:p>
          <a:p>
            <a:r>
              <a:rPr lang="sv-SE" sz="2800" b="1" dirty="0">
                <a:solidFill>
                  <a:schemeClr val="tx1"/>
                </a:solidFill>
              </a:rPr>
              <a:t>h. Inverterade manövrar bedöms på samma sätt som rättvända.</a:t>
            </a:r>
          </a:p>
          <a:p>
            <a:r>
              <a:rPr lang="sv-SE" sz="2800" b="1" dirty="0">
                <a:solidFill>
                  <a:schemeClr val="tx1"/>
                </a:solidFill>
              </a:rPr>
              <a:t>i. Hastighet är inget kriterie som får bedömas.</a:t>
            </a:r>
            <a:endParaRPr lang="sv-SE" sz="2800" dirty="0">
              <a:solidFill>
                <a:schemeClr val="tx1"/>
              </a:solidFill>
            </a:endParaRPr>
          </a:p>
        </p:txBody>
      </p:sp>
      <p:pic>
        <p:nvPicPr>
          <p:cNvPr id="5" name="Bildobjekt 4"/>
          <p:cNvPicPr>
            <a:picLocks noChangeAspect="1"/>
          </p:cNvPicPr>
          <p:nvPr/>
        </p:nvPicPr>
        <p:blipFill>
          <a:blip r:embed="rId2"/>
          <a:stretch>
            <a:fillRect/>
          </a:stretch>
        </p:blipFill>
        <p:spPr>
          <a:xfrm>
            <a:off x="9690148" y="345154"/>
            <a:ext cx="2205290" cy="1273497"/>
          </a:xfrm>
          <a:prstGeom prst="rect">
            <a:avLst/>
          </a:prstGeom>
        </p:spPr>
      </p:pic>
    </p:spTree>
    <p:extLst>
      <p:ext uri="{BB962C8B-B14F-4D97-AF65-F5344CB8AC3E}">
        <p14:creationId xmlns:p14="http://schemas.microsoft.com/office/powerpoint/2010/main" val="147406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228370"/>
            <a:ext cx="9176480" cy="1507067"/>
          </a:xfrm>
        </p:spPr>
        <p:txBody>
          <a:bodyPr>
            <a:normAutofit/>
          </a:bodyPr>
          <a:lstStyle/>
          <a:p>
            <a:r>
              <a:rPr lang="sv-SE" sz="2800" b="1" dirty="0">
                <a:solidFill>
                  <a:srgbClr val="FF0000"/>
                </a:solidFill>
              </a:rPr>
              <a:t>Sektion 2, Guide för flygning och bedömning</a:t>
            </a:r>
          </a:p>
        </p:txBody>
      </p:sp>
      <p:pic>
        <p:nvPicPr>
          <p:cNvPr id="4" name="Platshållare för innehåll 3"/>
          <p:cNvPicPr>
            <a:picLocks noGrp="1" noChangeAspect="1"/>
          </p:cNvPicPr>
          <p:nvPr>
            <p:ph idx="1"/>
          </p:nvPr>
        </p:nvPicPr>
        <p:blipFill>
          <a:blip r:embed="rId2"/>
          <a:stretch>
            <a:fillRect/>
          </a:stretch>
        </p:blipFill>
        <p:spPr>
          <a:xfrm>
            <a:off x="428839" y="1735437"/>
            <a:ext cx="3893831" cy="4369941"/>
          </a:xfrm>
          <a:prstGeom prst="rect">
            <a:avLst/>
          </a:prstGeom>
        </p:spPr>
      </p:pic>
      <p:pic>
        <p:nvPicPr>
          <p:cNvPr id="5" name="Bildobjekt 4"/>
          <p:cNvPicPr>
            <a:picLocks noChangeAspect="1"/>
          </p:cNvPicPr>
          <p:nvPr/>
        </p:nvPicPr>
        <p:blipFill>
          <a:blip r:embed="rId3"/>
          <a:stretch>
            <a:fillRect/>
          </a:stretch>
        </p:blipFill>
        <p:spPr>
          <a:xfrm>
            <a:off x="9784879" y="345154"/>
            <a:ext cx="2205290" cy="1273497"/>
          </a:xfrm>
          <a:prstGeom prst="rect">
            <a:avLst/>
          </a:prstGeom>
        </p:spPr>
      </p:pic>
      <p:sp>
        <p:nvSpPr>
          <p:cNvPr id="6" name="textruta 5"/>
          <p:cNvSpPr txBox="1"/>
          <p:nvPr/>
        </p:nvSpPr>
        <p:spPr>
          <a:xfrm>
            <a:off x="4578043" y="1735437"/>
            <a:ext cx="7266953" cy="4524315"/>
          </a:xfrm>
          <a:prstGeom prst="rect">
            <a:avLst/>
          </a:prstGeom>
          <a:noFill/>
        </p:spPr>
        <p:txBody>
          <a:bodyPr wrap="square" rtlCol="0" anchor="t">
            <a:spAutoFit/>
          </a:bodyPr>
          <a:lstStyle/>
          <a:p>
            <a:r>
              <a:rPr lang="sv-SE" sz="2800" b="1" dirty="0">
                <a:solidFill>
                  <a:srgbClr val="FFFF00"/>
                </a:solidFill>
              </a:rPr>
              <a:t>	Flyglinjen (5.1 sida 19)</a:t>
            </a:r>
          </a:p>
          <a:p>
            <a:pPr marL="342900" indent="-342900">
              <a:buFont typeface="Arial" panose="020B0604020202020204" pitchFamily="34" charset="0"/>
              <a:buChar char="•"/>
            </a:pPr>
            <a:endParaRPr lang="sv-SE" sz="2400" b="1" dirty="0"/>
          </a:p>
          <a:p>
            <a:pPr marL="342900" indent="-342900">
              <a:buFont typeface="Arial" panose="020B0604020202020204" pitchFamily="34" charset="0"/>
              <a:buChar char="•"/>
            </a:pPr>
            <a:r>
              <a:rPr lang="sv-SE" sz="2400" b="1" dirty="0"/>
              <a:t>Flygplanets tyngdpunkt skall beskriva en linje enligt det flugna programmet.</a:t>
            </a:r>
          </a:p>
          <a:p>
            <a:pPr marL="342900" indent="-342900">
              <a:buFont typeface="Arial" panose="020B0604020202020204" pitchFamily="34" charset="0"/>
              <a:buChar char="•"/>
            </a:pPr>
            <a:r>
              <a:rPr lang="sv-SE" sz="2400" b="1" dirty="0"/>
              <a:t>Utan påverkan av vind så skall flygplanets attityd vara i denna linje. </a:t>
            </a:r>
          </a:p>
          <a:p>
            <a:pPr marL="342900" indent="-342900">
              <a:buFont typeface="Arial" panose="020B0604020202020204" pitchFamily="34" charset="0"/>
              <a:buChar char="•"/>
            </a:pPr>
            <a:r>
              <a:rPr lang="sv-SE" sz="2400" b="1" dirty="0"/>
              <a:t>Sidvind skall kompenseras.</a:t>
            </a:r>
          </a:p>
          <a:p>
            <a:pPr marL="342900" indent="-342900">
              <a:buFont typeface="Arial" panose="020B0604020202020204" pitchFamily="34" charset="0"/>
              <a:buChar char="•"/>
            </a:pPr>
            <a:r>
              <a:rPr lang="sv-SE" sz="2400" b="1" dirty="0"/>
              <a:t>Lutningen i roll led får inte påverkas av vindkompenseringen. </a:t>
            </a:r>
          </a:p>
          <a:p>
            <a:pPr marL="342900" indent="-342900">
              <a:buFont typeface="Arial" panose="020B0604020202020204" pitchFamily="34" charset="0"/>
              <a:buChar char="•"/>
            </a:pPr>
            <a:r>
              <a:rPr lang="sv-SE" sz="2400" b="1" dirty="0"/>
              <a:t>När man bedömer flyglinjen så skall man se flygplanet som en punkt (i tyngdpunkten).</a:t>
            </a:r>
          </a:p>
          <a:p>
            <a:pPr marL="342900" indent="-342900">
              <a:buFont typeface="Arial" panose="020B0604020202020204" pitchFamily="34" charset="0"/>
              <a:buChar char="•"/>
            </a:pPr>
            <a:endParaRPr lang="sv-SE" sz="2000" b="1" dirty="0"/>
          </a:p>
        </p:txBody>
      </p:sp>
    </p:spTree>
    <p:extLst>
      <p:ext uri="{BB962C8B-B14F-4D97-AF65-F5344CB8AC3E}">
        <p14:creationId xmlns:p14="http://schemas.microsoft.com/office/powerpoint/2010/main" val="2702370406"/>
      </p:ext>
    </p:extLst>
  </p:cSld>
  <p:clrMapOvr>
    <a:masterClrMapping/>
  </p:clrMapOvr>
</p:sld>
</file>

<file path=ppt/theme/theme1.xml><?xml version="1.0" encoding="utf-8"?>
<a:theme xmlns:a="http://schemas.openxmlformats.org/drawingml/2006/main" name="Sekto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1666</TotalTime>
  <Words>5150</Words>
  <Application>Microsoft Office PowerPoint</Application>
  <PresentationFormat>Bredbild</PresentationFormat>
  <Paragraphs>540</Paragraphs>
  <Slides>77</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77</vt:i4>
      </vt:variant>
    </vt:vector>
  </HeadingPairs>
  <TitlesOfParts>
    <vt:vector size="81" baseType="lpstr">
      <vt:lpstr>Arial</vt:lpstr>
      <vt:lpstr>Century Gothic</vt:lpstr>
      <vt:lpstr>Wingdings 3</vt:lpstr>
      <vt:lpstr>Sektor</vt:lpstr>
      <vt:lpstr>   Regelbok Sektion 2, 2019-2020 Guide för flygning och bedömning Omfattar sidorna 14-60 i regelboken.</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lpstr>Sektion 2, Guide för flygning och bedömning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IMAC Domare kurs 2019</dc:title>
  <dc:creator>Jörgen&amp;Git</dc:creator>
  <cp:lastModifiedBy>Jörgen&amp;Git</cp:lastModifiedBy>
  <cp:revision>356</cp:revision>
  <dcterms:created xsi:type="dcterms:W3CDTF">2019-01-25T19:17:23Z</dcterms:created>
  <dcterms:modified xsi:type="dcterms:W3CDTF">2019-04-01T20:08:23Z</dcterms:modified>
</cp:coreProperties>
</file>